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73" r:id="rId2"/>
    <p:sldId id="279" r:id="rId3"/>
    <p:sldId id="365" r:id="rId4"/>
    <p:sldId id="280" r:id="rId5"/>
    <p:sldId id="366" r:id="rId6"/>
    <p:sldId id="367" r:id="rId7"/>
    <p:sldId id="331" r:id="rId8"/>
    <p:sldId id="418" r:id="rId9"/>
    <p:sldId id="301" r:id="rId10"/>
    <p:sldId id="426" r:id="rId11"/>
    <p:sldId id="302" r:id="rId12"/>
    <p:sldId id="305" r:id="rId13"/>
    <p:sldId id="419" r:id="rId14"/>
    <p:sldId id="350" r:id="rId15"/>
    <p:sldId id="394" r:id="rId16"/>
    <p:sldId id="286" r:id="rId17"/>
    <p:sldId id="368" r:id="rId18"/>
    <p:sldId id="373" r:id="rId19"/>
    <p:sldId id="375" r:id="rId20"/>
    <p:sldId id="416" r:id="rId21"/>
    <p:sldId id="417" r:id="rId22"/>
    <p:sldId id="425" r:id="rId23"/>
    <p:sldId id="395" r:id="rId24"/>
    <p:sldId id="409" r:id="rId25"/>
    <p:sldId id="398" r:id="rId26"/>
    <p:sldId id="401" r:id="rId27"/>
    <p:sldId id="402" r:id="rId28"/>
    <p:sldId id="403" r:id="rId29"/>
    <p:sldId id="408" r:id="rId30"/>
    <p:sldId id="362" r:id="rId31"/>
    <p:sldId id="427" r:id="rId32"/>
    <p:sldId id="420" r:id="rId33"/>
    <p:sldId id="332" r:id="rId34"/>
    <p:sldId id="422" r:id="rId35"/>
    <p:sldId id="421" r:id="rId36"/>
    <p:sldId id="423" r:id="rId37"/>
    <p:sldId id="413" r:id="rId38"/>
    <p:sldId id="415" r:id="rId39"/>
    <p:sldId id="428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07689E-2496-4342-AD07-6E4808C4C76A}" v="106" dt="2021-10-04T20:50:04.9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31" autoAdjust="0"/>
    <p:restoredTop sz="94660"/>
  </p:normalViewPr>
  <p:slideViewPr>
    <p:cSldViewPr>
      <p:cViewPr varScale="1">
        <p:scale>
          <a:sx n="81" d="100"/>
          <a:sy n="81" d="100"/>
        </p:scale>
        <p:origin x="1397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52024-F373-4BE0-AA23-61CC418082C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B1DED-E736-45BA-8800-FC14022DE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7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premise of the NSSP is that clean water (pollution or biotoxins) means the shellfish are safe to 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1DED-E736-45BA-8800-FC14022DE3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65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panic, it takes about 5 seconds for the video to start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1DED-E736-45BA-8800-FC14022DE3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01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shows an example map and text legal notice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1DED-E736-45BA-8800-FC14022DE3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89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Website, hotline and email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1DED-E736-45BA-8800-FC14022DE3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12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1DED-E736-45BA-8800-FC14022DE3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62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1DED-E736-45BA-8800-FC14022DE3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92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1DED-E736-45BA-8800-FC14022DE3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72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Temperature is the most important factor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1DED-E736-45BA-8800-FC14022DE3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3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www.maine.gov/dmr/shellfish-sanitation-management/maps/index.html" TargetMode="External"/><Relationship Id="rId5" Type="http://schemas.openxmlformats.org/officeDocument/2006/relationships/hyperlink" Target="https://www.maine.gov/dmr/shellfish-sanitation-management/closures/index.html" TargetMode="External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hyperlink" Target="https://public.govdelivery.com/accounts/MEDMR/subscriber/new" TargetMode="Externa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4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5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107" y="2133600"/>
            <a:ext cx="7851648" cy="1828800"/>
          </a:xfrm>
        </p:spPr>
        <p:txBody>
          <a:bodyPr>
            <a:normAutofit/>
          </a:bodyPr>
          <a:lstStyle/>
          <a:p>
            <a:r>
              <a:rPr lang="en-US" dirty="0"/>
              <a:t>Aquaculture Education: Shellfish Sanitation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10000"/>
            <a:ext cx="7854696" cy="17526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Bureau of Public Health</a:t>
            </a:r>
          </a:p>
        </p:txBody>
      </p:sp>
      <p:pic>
        <p:nvPicPr>
          <p:cNvPr id="4" name="Picture 4" descr="Log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33400"/>
            <a:ext cx="166766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E6DD606-4D0B-4300-8DFC-E72DCA091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2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2"/>
    </mc:Choice>
    <mc:Fallback xmlns="">
      <p:transition spd="slow" advTm="22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8A020-EE50-4C46-84BD-CA552DB06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5523"/>
            <a:ext cx="8229600" cy="1143000"/>
          </a:xfrm>
        </p:spPr>
        <p:txBody>
          <a:bodyPr/>
          <a:lstStyle/>
          <a:p>
            <a:r>
              <a:rPr lang="en-US" dirty="0"/>
              <a:t>Marine Sanitation Devices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A4D5E-E433-48CB-B162-36A6DC340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8523"/>
            <a:ext cx="8229600" cy="4389120"/>
          </a:xfrm>
        </p:spPr>
        <p:txBody>
          <a:bodyPr/>
          <a:lstStyle/>
          <a:p>
            <a:r>
              <a:rPr lang="en-US" dirty="0"/>
              <a:t>You must have a MSD available </a:t>
            </a:r>
          </a:p>
          <a:p>
            <a:r>
              <a:rPr lang="en-US" dirty="0"/>
              <a:t>Can be a 5 gal bucket with a tight fitting lid labeled “human waste only”</a:t>
            </a:r>
          </a:p>
          <a:p>
            <a:r>
              <a:rPr lang="en-US" dirty="0"/>
              <a:t>DO NOT put waste overboard; fecal material and vomitus can contaminate your shellfish and cause illnesses.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99499-CA6C-4D1B-826A-95ABECFB6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4133602"/>
            <a:ext cx="3429000" cy="25717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2C7367A-6939-4779-ADD8-836507E44A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1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62"/>
    </mc:Choice>
    <mc:Fallback xmlns="">
      <p:transition spd="slow" advTm="25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Growing Area Closures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783F39-0A48-4557-901E-E50CD9FF9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https://www.maine.gov/dmr/shellfish-sanitation-management/closures/index.html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https://www.maine.gov/dmr/shellfish-sanitation-management/maps/index.html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A55F82F-70B5-4B7F-B81C-F6ED2B41B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1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36"/>
    </mc:Choice>
    <mc:Fallback xmlns="">
      <p:transition spd="slow" advTm="33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Closure Notifications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1" y="5018668"/>
            <a:ext cx="3200400" cy="16869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1-800-232-4733 </a:t>
            </a:r>
          </a:p>
          <a:p>
            <a:pPr marL="0" indent="0" algn="ctr">
              <a:buNone/>
            </a:pPr>
            <a:r>
              <a:rPr lang="en-US" b="1" dirty="0"/>
              <a:t>or </a:t>
            </a:r>
          </a:p>
          <a:p>
            <a:pPr marL="0" indent="0" algn="ctr">
              <a:buNone/>
            </a:pPr>
            <a:r>
              <a:rPr lang="en-US" b="1" dirty="0"/>
              <a:t>207-624-7727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001000" cy="3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19400"/>
            <a:ext cx="1905000" cy="219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05"/>
          <a:stretch/>
        </p:blipFill>
        <p:spPr bwMode="auto">
          <a:xfrm>
            <a:off x="457200" y="4541145"/>
            <a:ext cx="51006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2AC9D6-E9BB-43BA-A16A-5CAEF3772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1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19"/>
    </mc:Choice>
    <mc:Fallback xmlns="">
      <p:transition spd="slow" advTm="49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AD1B-8533-4979-AED6-1B22D2C7D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GovDelivery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69CF4F-D266-4C92-9AF5-85B9AF28C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5823" t="73960" r="16799" b="3889"/>
          <a:stretch/>
        </p:blipFill>
        <p:spPr>
          <a:xfrm>
            <a:off x="480391" y="2057400"/>
            <a:ext cx="8241066" cy="1524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7595CF-EFFB-475F-A46A-B20F5A0DB176}"/>
              </a:ext>
            </a:extLst>
          </p:cNvPr>
          <p:cNvSpPr/>
          <p:nvPr/>
        </p:nvSpPr>
        <p:spPr>
          <a:xfrm>
            <a:off x="533400" y="3962400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https://public.govdelivery.com/accounts/MEDMR/subscriber/new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92E891-F2BF-4246-BDEB-AFAF4947D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2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91"/>
    </mc:Choice>
    <mc:Fallback xmlns="">
      <p:transition spd="slow" advTm="27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Biotoxin</a:t>
            </a:r>
          </a:p>
          <a:p>
            <a:r>
              <a:rPr lang="en-US" dirty="0"/>
              <a:t>Flood</a:t>
            </a:r>
          </a:p>
          <a:p>
            <a:r>
              <a:rPr lang="en-US" dirty="0"/>
              <a:t>Oil spill</a:t>
            </a:r>
          </a:p>
          <a:p>
            <a:r>
              <a:rPr lang="en-US" dirty="0"/>
              <a:t>Dead whales</a:t>
            </a:r>
          </a:p>
          <a:p>
            <a:r>
              <a:rPr lang="en-US" dirty="0"/>
              <a:t>Anything that will adversely impact water quality and shellfish sanitation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735" y="4800600"/>
            <a:ext cx="27908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00600"/>
            <a:ext cx="2847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C892AB-1B11-4C93-90CD-A98ECB3A9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1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12"/>
    </mc:Choice>
    <mc:Fallback xmlns="">
      <p:transition spd="slow" advTm="28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Marine Biotoxins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9B507C-C968-43C3-984E-34A8F2D29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1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2"/>
    </mc:Choice>
    <mc:Fallback xmlns="">
      <p:transition spd="slow" advTm="11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Biotoxin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Paralytic shellfish poisoning (PSP) is common in Maine</a:t>
            </a:r>
          </a:p>
          <a:p>
            <a:r>
              <a:rPr lang="en-US" dirty="0"/>
              <a:t>ASP and DSP are emerging issues in the Gulf of Maine</a:t>
            </a:r>
          </a:p>
          <a:p>
            <a:r>
              <a:rPr lang="en-US" dirty="0"/>
              <a:t>Caused by species of phytoplankton </a:t>
            </a:r>
          </a:p>
          <a:p>
            <a:r>
              <a:rPr lang="en-US" dirty="0"/>
              <a:t>DMR monitors phytoplankton and toxin in shellfish </a:t>
            </a:r>
          </a:p>
          <a:p>
            <a:r>
              <a:rPr lang="en-US" dirty="0"/>
              <a:t>People </a:t>
            </a:r>
            <a:r>
              <a:rPr lang="en-US" u="sng" dirty="0"/>
              <a:t>do</a:t>
            </a:r>
            <a:r>
              <a:rPr lang="en-US" dirty="0"/>
              <a:t> get ill from biotoxins </a:t>
            </a:r>
          </a:p>
          <a:p>
            <a:r>
              <a:rPr lang="en-US" dirty="0"/>
              <a:t>You can’t see it in the water </a:t>
            </a:r>
          </a:p>
          <a:p>
            <a:r>
              <a:rPr lang="en-US" dirty="0"/>
              <a:t>It can kill people</a:t>
            </a:r>
          </a:p>
          <a:p>
            <a:r>
              <a:rPr lang="en-US" dirty="0"/>
              <a:t>It is not cooked out of shellfish</a:t>
            </a:r>
          </a:p>
          <a:p>
            <a:r>
              <a:rPr lang="en-US" dirty="0"/>
              <a:t>Shellfish taste normal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094239"/>
            <a:ext cx="1649043" cy="161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86B2CCB-8FDD-4F86-BA61-05E465DA0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6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55"/>
    </mc:Choice>
    <mc:Fallback xmlns="">
      <p:transition spd="slow" advTm="4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What are marine biotoxins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6880"/>
            <a:ext cx="7924800" cy="3200400"/>
          </a:xfrm>
        </p:spPr>
        <p:txBody>
          <a:bodyPr/>
          <a:lstStyle/>
          <a:p>
            <a:r>
              <a:rPr lang="en-US" dirty="0"/>
              <a:t>Caused by some species of marine phytoplankton</a:t>
            </a:r>
          </a:p>
          <a:p>
            <a:r>
              <a:rPr lang="en-US" dirty="0"/>
              <a:t>Species of concern in the Gulf of Maine:</a:t>
            </a:r>
          </a:p>
          <a:p>
            <a:pPr lvl="1"/>
            <a:r>
              <a:rPr lang="en-US" i="1" dirty="0" err="1"/>
              <a:t>Alexandrium</a:t>
            </a:r>
            <a:r>
              <a:rPr lang="en-US" i="1" dirty="0"/>
              <a:t> </a:t>
            </a:r>
          </a:p>
          <a:p>
            <a:pPr lvl="1"/>
            <a:r>
              <a:rPr lang="en-US" i="1" dirty="0"/>
              <a:t>Pseudo nitzschia</a:t>
            </a:r>
          </a:p>
          <a:p>
            <a:pPr lvl="1"/>
            <a:r>
              <a:rPr lang="en-US" i="1" dirty="0" err="1"/>
              <a:t>Dinophysis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910840"/>
            <a:ext cx="315190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231" y="4267200"/>
            <a:ext cx="2628900" cy="245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648200"/>
            <a:ext cx="249555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56D02B8-8094-4D0F-B98F-D16A9AE16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58"/>
    </mc:Choice>
    <mc:Fallback xmlns="">
      <p:transition spd="slow" advTm="26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170" y="1000688"/>
            <a:ext cx="8229600" cy="4389120"/>
          </a:xfrm>
        </p:spPr>
        <p:txBody>
          <a:bodyPr/>
          <a:lstStyle/>
          <a:p>
            <a:r>
              <a:rPr lang="en-US" dirty="0"/>
              <a:t>Collect 12+ animals per station, transport to lab</a:t>
            </a:r>
          </a:p>
          <a:p>
            <a:r>
              <a:rPr lang="en-US" dirty="0"/>
              <a:t>Shuck, puree</a:t>
            </a:r>
          </a:p>
          <a:p>
            <a:r>
              <a:rPr lang="en-US" dirty="0"/>
              <a:t>HPLC PCOX for PSP; HPLC UV for ASP; LC-MS/MS for DSP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2048" y="296600"/>
            <a:ext cx="8229600" cy="704088"/>
          </a:xfrm>
        </p:spPr>
        <p:txBody>
          <a:bodyPr>
            <a:normAutofit/>
          </a:bodyPr>
          <a:lstStyle/>
          <a:p>
            <a:r>
              <a:rPr lang="en-US" sz="4000" dirty="0"/>
              <a:t>Biotoxin Sample Processing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95600"/>
            <a:ext cx="6324600" cy="36591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6845FB6-973E-4775-9AA5-7F5AC565E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5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39"/>
    </mc:Choice>
    <mc:Fallback xmlns="">
      <p:transition spd="slow" advTm="29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6046"/>
            <a:ext cx="8229600" cy="114300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9046"/>
            <a:ext cx="3581400" cy="518035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PSP: &gt;80 micrograms of toxin/100 grams of shellfish tissue = CLOSURE</a:t>
            </a:r>
          </a:p>
          <a:p>
            <a:r>
              <a:rPr lang="en-US" dirty="0"/>
              <a:t>ASP: &gt;20 µg/100g</a:t>
            </a:r>
          </a:p>
          <a:p>
            <a:r>
              <a:rPr lang="en-US" dirty="0"/>
              <a:t>DSP: &gt;16 µg/100g</a:t>
            </a:r>
          </a:p>
          <a:p>
            <a:r>
              <a:rPr lang="en-US" dirty="0"/>
              <a:t>Reopen after 2 clean samples at least 7 days apart</a:t>
            </a:r>
          </a:p>
          <a:p>
            <a:r>
              <a:rPr lang="en-US" dirty="0"/>
              <a:t>Species specific: mussels, soft shelled clams, hard clams, surf clams, oysters, quahogs, scallops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22" y="533400"/>
            <a:ext cx="5050155" cy="367284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822" y="4419598"/>
            <a:ext cx="2667000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4706300"/>
            <a:ext cx="26289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55B80F9-818E-4EBC-A740-7A4454C38F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55"/>
    </mc:Choice>
    <mc:Fallback xmlns="">
      <p:transition spd="slow" advTm="52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228600"/>
            <a:ext cx="7848600" cy="1143000"/>
          </a:xfrm>
        </p:spPr>
        <p:txBody>
          <a:bodyPr>
            <a:normAutofit/>
          </a:bodyPr>
          <a:lstStyle/>
          <a:p>
            <a:r>
              <a:rPr lang="en-US" dirty="0"/>
              <a:t>Why the concern?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71600"/>
            <a:ext cx="8229600" cy="4389120"/>
          </a:xfrm>
        </p:spPr>
        <p:txBody>
          <a:bodyPr/>
          <a:lstStyle/>
          <a:p>
            <a:r>
              <a:rPr lang="en-US" dirty="0"/>
              <a:t>Bivalve shellfish are filter feeders and pose a unique risk to consumers</a:t>
            </a:r>
          </a:p>
          <a:p>
            <a:r>
              <a:rPr lang="en-US" dirty="0"/>
              <a:t>Potentially vectors of illness due to raw or lightly cooked consumption</a:t>
            </a:r>
          </a:p>
          <a:p>
            <a:r>
              <a:rPr lang="en-US" dirty="0"/>
              <a:t>Can transmit viruses, vibrio and </a:t>
            </a:r>
            <a:r>
              <a:rPr lang="en-US" dirty="0" err="1"/>
              <a:t>biotoxins</a:t>
            </a:r>
            <a:endParaRPr lang="en-US" dirty="0"/>
          </a:p>
          <a:p>
            <a:r>
              <a:rPr lang="en-US" dirty="0"/>
              <a:t>Clean water = clean bivalve shellfish</a:t>
            </a:r>
          </a:p>
          <a:p>
            <a:r>
              <a:rPr lang="en-US" dirty="0"/>
              <a:t>Prevention of post-harvest contamination = bivalve shellfish remain clean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1EC3C4F-5202-4249-B8F8-CD8E8C58E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461" y="5046414"/>
            <a:ext cx="1608237" cy="16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mage result for COWS GRAZING NEAR WATER">
            <a:extLst>
              <a:ext uri="{FF2B5EF4-FFF2-40B4-BE49-F238E27FC236}">
                <a16:creationId xmlns:a16="http://schemas.microsoft.com/office/drawing/2014/main" id="{08026638-A92F-46B8-B17F-C608838FA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539" y="5046414"/>
            <a:ext cx="2394875" cy="160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8AB4FEE-8AD1-4FF9-9BB4-0958A22C7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5" r="8717"/>
          <a:stretch/>
        </p:blipFill>
        <p:spPr bwMode="auto">
          <a:xfrm>
            <a:off x="4800600" y="5046414"/>
            <a:ext cx="1886613" cy="158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03930-79C1-43F4-A4DE-B6BF68C13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91" y="5012334"/>
            <a:ext cx="1119465" cy="167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BE941FD-C11A-427E-B2BB-4CDECC3A3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5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16"/>
    </mc:Choice>
    <mc:Fallback xmlns="">
      <p:transition spd="slow" advTm="46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Risk Species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Scallops whole or roe on pose high risk to consumers as do surf and razor clams</a:t>
            </a:r>
          </a:p>
          <a:p>
            <a:r>
              <a:rPr lang="en-US" dirty="0"/>
              <a:t>Store toxins for long periods (&gt;1 year)</a:t>
            </a:r>
          </a:p>
          <a:p>
            <a:r>
              <a:rPr lang="en-US" dirty="0"/>
              <a:t>Transform less toxic compounds into more toxic compounds</a:t>
            </a:r>
          </a:p>
          <a:p>
            <a:r>
              <a:rPr lang="en-US" dirty="0"/>
              <a:t>Different tissues have different levels of toxin (e.g. meat = 0; roe = minimal; mantel = very high)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E47FFD-714E-4D67-90CF-8D7A9133D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1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43"/>
    </mc:Choice>
    <mc:Fallback xmlns="">
      <p:transition spd="slow" advTm="42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/>
              <a:t>High Risk Species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LPAs can not have MOUs for special biotoxin testing </a:t>
            </a:r>
          </a:p>
          <a:p>
            <a:r>
              <a:rPr lang="en-US" dirty="0"/>
              <a:t>Whole or roe on scallops are not allowed on LPAs</a:t>
            </a:r>
          </a:p>
          <a:p>
            <a:r>
              <a:rPr lang="en-US" dirty="0"/>
              <a:t>Species like European oysters, surf clams and razor clams are closed and reopened with the regional mussel closure (May-August approximately)</a:t>
            </a:r>
          </a:p>
          <a:p>
            <a:r>
              <a:rPr lang="en-US" dirty="0"/>
              <a:t>American oysters are closed based on regional sampling of known hot spots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D46A6FD-697B-4E03-BEDE-9013D9408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4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90"/>
    </mc:Choice>
    <mc:Fallback xmlns="">
      <p:transition spd="slow" advTm="48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86399-842C-4BDD-AED6-09B32B05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Biotoxin Illnesses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1B71E-0E50-4D4A-B924-BBE62F02C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Jonesport</a:t>
            </a:r>
            <a:r>
              <a:rPr lang="en-US" dirty="0"/>
              <a:t> 2007: fisherman found floating barrel with mussels, four family members hospitalized, area was closed</a:t>
            </a:r>
          </a:p>
          <a:p>
            <a:r>
              <a:rPr lang="en-US" dirty="0"/>
              <a:t>Cutler 2008: resident harvested mussels from a floating fish pen, three family members hospitalized, area was closed</a:t>
            </a:r>
          </a:p>
          <a:p>
            <a:r>
              <a:rPr lang="en-US" dirty="0"/>
              <a:t>Swans Island 2009: resident harvested clams from a closed area and then purged them in another closed area likely making them more toxic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4990681-6BA9-4E32-8923-FD6FAA215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9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73"/>
    </mc:Choice>
    <mc:Fallback xmlns="">
      <p:transition spd="slow" advTm="79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Vibrio Bacteria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15B915-14C2-4804-9984-4E3A83BEA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6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7"/>
    </mc:Choice>
    <mc:Fallback xmlns="">
      <p:transition spd="slow" advTm="7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Vibrio spp.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Naturally occurring marine bacteria</a:t>
            </a:r>
          </a:p>
          <a:p>
            <a:r>
              <a:rPr lang="en-US" sz="2800" dirty="0"/>
              <a:t>Pathogenic strains include:</a:t>
            </a:r>
          </a:p>
          <a:p>
            <a:pPr lvl="1"/>
            <a:r>
              <a:rPr lang="en-US" sz="2800" i="1" dirty="0"/>
              <a:t>Vibrio parahaemolyticus</a:t>
            </a:r>
          </a:p>
          <a:p>
            <a:pPr lvl="1"/>
            <a:r>
              <a:rPr lang="en-US" sz="2800" i="1" dirty="0"/>
              <a:t>Vibrio </a:t>
            </a:r>
            <a:r>
              <a:rPr lang="en-US" sz="2800" i="1" dirty="0" err="1"/>
              <a:t>vulnificus</a:t>
            </a:r>
            <a:endParaRPr lang="en-US" sz="2800" i="1" dirty="0"/>
          </a:p>
          <a:p>
            <a:pPr lvl="1"/>
            <a:r>
              <a:rPr lang="en-US" sz="2800" i="1" dirty="0"/>
              <a:t>Vibrio </a:t>
            </a:r>
            <a:r>
              <a:rPr lang="en-US" sz="2800" i="1" dirty="0" err="1"/>
              <a:t>cholerae</a:t>
            </a:r>
            <a:endParaRPr lang="en-US" sz="2800" i="1" dirty="0"/>
          </a:p>
          <a:p>
            <a:pPr lvl="1"/>
            <a:r>
              <a:rPr lang="en-US" sz="2800" i="1" dirty="0"/>
              <a:t>Vibrio </a:t>
            </a:r>
            <a:r>
              <a:rPr lang="en-US" sz="2800" i="1" dirty="0" err="1"/>
              <a:t>fluvialis</a:t>
            </a:r>
            <a:endParaRPr lang="en-US" sz="2800" i="1" dirty="0"/>
          </a:p>
          <a:p>
            <a:pPr marL="393192" lvl="1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048000"/>
            <a:ext cx="26193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767AE8-5BDF-4D02-A331-8549FDEDC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66"/>
    </mc:Choice>
    <mc:Fallback xmlns="">
      <p:transition spd="slow" advTm="26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Vibrio</a:t>
            </a:r>
            <a:r>
              <a:rPr lang="en-US" dirty="0"/>
              <a:t> ecology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Factors that can affect Vibrio populations and distribution:</a:t>
            </a:r>
          </a:p>
          <a:p>
            <a:pPr lvl="1"/>
            <a:r>
              <a:rPr lang="en-US" sz="2800" dirty="0"/>
              <a:t>Temperature</a:t>
            </a:r>
          </a:p>
          <a:p>
            <a:pPr lvl="1"/>
            <a:r>
              <a:rPr lang="en-US" sz="2800" dirty="0"/>
              <a:t>Salinity</a:t>
            </a:r>
          </a:p>
          <a:p>
            <a:pPr lvl="1"/>
            <a:r>
              <a:rPr lang="en-US" sz="2800" dirty="0"/>
              <a:t>Turbidity</a:t>
            </a:r>
          </a:p>
          <a:p>
            <a:pPr lvl="1"/>
            <a:r>
              <a:rPr lang="en-US" sz="2800" dirty="0"/>
              <a:t>Dissolved oxygen</a:t>
            </a:r>
          </a:p>
          <a:p>
            <a:pPr lvl="1"/>
            <a:r>
              <a:rPr lang="en-US" sz="2800" dirty="0"/>
              <a:t>Phosphorus</a:t>
            </a:r>
          </a:p>
          <a:p>
            <a:pPr lvl="1"/>
            <a:r>
              <a:rPr lang="en-US" sz="2800" dirty="0"/>
              <a:t>Nitrogen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894" y="2438400"/>
            <a:ext cx="67627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528" y="3124200"/>
            <a:ext cx="29432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278" y="5334943"/>
            <a:ext cx="3800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532F833-38C9-409E-A7F7-A8D0A54D2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2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6"/>
    </mc:Choice>
    <mc:Fallback xmlns="">
      <p:transition spd="slow" advTm="14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Vibrios</a:t>
            </a:r>
            <a:r>
              <a:rPr lang="en-US" dirty="0"/>
              <a:t> and human health-wounds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5257800"/>
          </a:xfrm>
        </p:spPr>
        <p:txBody>
          <a:bodyPr>
            <a:normAutofit/>
          </a:bodyPr>
          <a:lstStyle/>
          <a:p>
            <a:r>
              <a:rPr lang="en-US" dirty="0"/>
              <a:t> Wound infections can occur through infection of a pre-existing wound or one obtained during coastal water-related activities</a:t>
            </a:r>
          </a:p>
          <a:p>
            <a:r>
              <a:rPr lang="en-US" dirty="0"/>
              <a:t> 24% cases involved wound infections</a:t>
            </a:r>
          </a:p>
          <a:p>
            <a:r>
              <a:rPr lang="en-US" dirty="0"/>
              <a:t> Debridement or amputation are common treatments</a:t>
            </a:r>
          </a:p>
        </p:txBody>
      </p:sp>
      <p:pic>
        <p:nvPicPr>
          <p:cNvPr id="5" name="Content Placeholder 4" descr="Lou%20Groth%20hand%20healed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199" y="4038600"/>
            <a:ext cx="3504537" cy="2505436"/>
          </a:xfrm>
        </p:spPr>
      </p:pic>
      <p:pic>
        <p:nvPicPr>
          <p:cNvPr id="6" name="Picture 5" descr="Lou%20Groth%20hand%20open%20wound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1524000"/>
            <a:ext cx="3505200" cy="249936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309E649-4548-4F3A-8831-1C973BDFA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3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85"/>
    </mc:Choice>
    <mc:Fallback xmlns="">
      <p:transition spd="slow" advTm="29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Vibrios</a:t>
            </a:r>
            <a:r>
              <a:rPr lang="en-US" dirty="0"/>
              <a:t> and human health-septicemia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53000"/>
          </a:xfrm>
        </p:spPr>
        <p:txBody>
          <a:bodyPr/>
          <a:lstStyle/>
          <a:p>
            <a:r>
              <a:rPr lang="en-US" dirty="0"/>
              <a:t>Primary septicemia involves fever, shock, diarrhea, vomiting, abdominal cramps and skin lesions</a:t>
            </a:r>
          </a:p>
          <a:p>
            <a:r>
              <a:rPr lang="en-US" dirty="0"/>
              <a:t>Can be caused by raw shellfish consumption</a:t>
            </a:r>
          </a:p>
          <a:p>
            <a:r>
              <a:rPr lang="en-US" dirty="0"/>
              <a:t>The fatality rate is up to 75%</a:t>
            </a:r>
          </a:p>
        </p:txBody>
      </p:sp>
      <p:pic>
        <p:nvPicPr>
          <p:cNvPr id="5" name="Content Placeholder 4" descr="nejmicm040739_f1.g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343400" y="2133600"/>
            <a:ext cx="4451608" cy="3285287"/>
          </a:xfr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9E3A46B-E6F2-4D6F-9999-D349F1875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0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72"/>
    </mc:Choice>
    <mc:Fallback xmlns="">
      <p:transition spd="slow" advTm="30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err="1"/>
              <a:t>Vibrios</a:t>
            </a:r>
            <a:r>
              <a:rPr lang="en-US" sz="4000" dirty="0"/>
              <a:t> and human health-gastroenteritis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Gastroenteritis is characterized as illness with vomiting or diarrhea, abdominal cramps</a:t>
            </a:r>
          </a:p>
          <a:p>
            <a:r>
              <a:rPr lang="en-US" dirty="0"/>
              <a:t> Can be caused by ingestion of raw seafood</a:t>
            </a:r>
          </a:p>
          <a:p>
            <a:r>
              <a:rPr lang="en-US" dirty="0"/>
              <a:t>Underreported due to relatively mild symptoms that quickly dissipate in healthy adults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32" y="4910136"/>
            <a:ext cx="235703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2E1F4D7-7471-4290-89FE-722BE0226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06"/>
    </mc:Choice>
    <mc:Fallback xmlns="">
      <p:transition spd="slow" advTm="32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/>
              <a:t>Closures for </a:t>
            </a:r>
            <a:r>
              <a:rPr lang="en-US" dirty="0" err="1"/>
              <a:t>Vp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229600" cy="4389120"/>
          </a:xfrm>
        </p:spPr>
        <p:txBody>
          <a:bodyPr>
            <a:normAutofit/>
          </a:bodyPr>
          <a:lstStyle/>
          <a:p>
            <a:r>
              <a:rPr lang="en-US" sz="2800" dirty="0"/>
              <a:t>Triggered by an outbreak, 2 or more illnesses from a single growing area or by sporadic cases</a:t>
            </a:r>
          </a:p>
          <a:p>
            <a:r>
              <a:rPr lang="en-US" sz="2800" dirty="0"/>
              <a:t>Reopening basically depends on declining water temperatures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00399"/>
            <a:ext cx="4343400" cy="347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Inline imag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3552825" cy="305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799" y="6503965"/>
            <a:ext cx="19526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Carter Newell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B7CD38-D368-4F4A-B1FD-30252795F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2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23"/>
    </mc:Choice>
    <mc:Fallback>
      <p:transition spd="slow" advTm="39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Bivalve Shellfish Filter Feeding</a:t>
            </a:r>
          </a:p>
        </p:txBody>
      </p:sp>
      <p:pic>
        <p:nvPicPr>
          <p:cNvPr id="5" name="MusselsFilteringDem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7300" y="1524000"/>
            <a:ext cx="6629400" cy="4971600"/>
          </a:xfr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038C12C-A4FD-421C-AE7E-06B088D66C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9"/>
    </mc:Choice>
    <mc:Fallback xmlns="">
      <p:transition spd="slow" advTm="47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226" y="228600"/>
            <a:ext cx="8686800" cy="835550"/>
          </a:xfrm>
        </p:spPr>
        <p:txBody>
          <a:bodyPr>
            <a:normAutofit fontScale="90000"/>
          </a:bodyPr>
          <a:lstStyle/>
          <a:p>
            <a:r>
              <a:rPr lang="en-US" dirty="0"/>
              <a:t>Control Plans: Where? When? What?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094" y="1031156"/>
            <a:ext cx="8229600" cy="4389120"/>
          </a:xfrm>
        </p:spPr>
        <p:txBody>
          <a:bodyPr/>
          <a:lstStyle/>
          <a:p>
            <a:r>
              <a:rPr lang="en-US" dirty="0"/>
              <a:t>Damariscotta and </a:t>
            </a:r>
            <a:r>
              <a:rPr lang="en-US" dirty="0" err="1"/>
              <a:t>Sheepscot</a:t>
            </a:r>
            <a:r>
              <a:rPr lang="en-US" dirty="0"/>
              <a:t> Rivers, Scarborough and Nonesuch Rivers, New Meadows Lakes and Spinney Creek </a:t>
            </a:r>
          </a:p>
          <a:p>
            <a:r>
              <a:rPr lang="en-US" dirty="0"/>
              <a:t>Effective June 1 to October 15</a:t>
            </a:r>
          </a:p>
          <a:p>
            <a:r>
              <a:rPr lang="en-US" dirty="0"/>
              <a:t>Oysters and hard clams only</a:t>
            </a:r>
          </a:p>
          <a:p>
            <a:r>
              <a:rPr lang="en-US" dirty="0"/>
              <a:t>Shading, icing, shorter time to dealers and cooling </a:t>
            </a:r>
            <a:r>
              <a:rPr lang="en-US" dirty="0" err="1"/>
              <a:t>etc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6" y="3870649"/>
            <a:ext cx="3584568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86200"/>
            <a:ext cx="3505200" cy="236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76800"/>
            <a:ext cx="316405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87F7726-BD0F-4AA8-89DC-991EBDB95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2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27"/>
    </mc:Choice>
    <mc:Fallback>
      <p:transition spd="slow" advTm="50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7A064-B22B-4C04-B6C4-58485345A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Management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107EB-6646-459A-A3C2-18E510709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Vibrio does not grow at 50°F or less</a:t>
            </a:r>
          </a:p>
          <a:p>
            <a:r>
              <a:rPr lang="en-US" dirty="0"/>
              <a:t>The faster product is cooled after harvest the less bacteria it will have</a:t>
            </a:r>
          </a:p>
          <a:p>
            <a:r>
              <a:rPr lang="en-US" b="1" dirty="0"/>
              <a:t>Get product to 50°F quickly and keep it there!</a:t>
            </a:r>
          </a:p>
          <a:p>
            <a:r>
              <a:rPr lang="en-US" dirty="0"/>
              <a:t>Product at 90°F experiences a doubling of bacteria in one hour</a:t>
            </a:r>
          </a:p>
          <a:p>
            <a:r>
              <a:rPr lang="en-US" b="1" dirty="0"/>
              <a:t>Bacteria are not decreased after cooling you can only prevent the initial growth of bacteria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4193451-8177-44C7-BE90-9CB628328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28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88"/>
    </mc:Choice>
    <mc:Fallback>
      <p:transition spd="slow" advTm="46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83EBD1-0CBD-489B-8CCC-DE6F64C89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1998916"/>
            <a:ext cx="7772400" cy="1655064"/>
          </a:xfrm>
        </p:spPr>
        <p:txBody>
          <a:bodyPr/>
          <a:lstStyle/>
          <a:p>
            <a:r>
              <a:rPr lang="en-US" dirty="0"/>
              <a:t>Tagging, Licensing and Sales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EFE815-D9EA-4EBD-A671-B6739DD2B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CFC2E9-9569-4E83-9538-D1190789F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4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7"/>
    </mc:Choice>
    <mc:Fallback>
      <p:transition spd="slow" advTm="9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68764"/>
            <a:ext cx="2571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8229"/>
            <a:ext cx="8229600" cy="1143000"/>
          </a:xfrm>
        </p:spPr>
        <p:txBody>
          <a:bodyPr/>
          <a:lstStyle/>
          <a:p>
            <a:r>
              <a:rPr lang="en-US" dirty="0"/>
              <a:t>Shellfish Tags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7977"/>
            <a:ext cx="8229600" cy="4389120"/>
          </a:xfrm>
        </p:spPr>
        <p:txBody>
          <a:bodyPr/>
          <a:lstStyle/>
          <a:p>
            <a:r>
              <a:rPr lang="en-US" dirty="0"/>
              <a:t>Harvester to Dealer</a:t>
            </a:r>
          </a:p>
          <a:p>
            <a:r>
              <a:rPr lang="en-US" dirty="0"/>
              <a:t>Dealer to Dealer</a:t>
            </a:r>
          </a:p>
          <a:p>
            <a:r>
              <a:rPr lang="en-US" dirty="0"/>
              <a:t>Dealer to Retail</a:t>
            </a:r>
          </a:p>
          <a:p>
            <a:r>
              <a:rPr lang="en-US" dirty="0"/>
              <a:t>Retail retain on file for 90 days</a:t>
            </a:r>
          </a:p>
          <a:p>
            <a:r>
              <a:rPr lang="en-US" b="1" dirty="0"/>
              <a:t>Do not have untagged shellfish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527" y="4227550"/>
            <a:ext cx="3204526" cy="227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A6C66E-C91C-408B-A646-D89CDE95A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3805911"/>
            <a:ext cx="1569027" cy="284386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1F72C7E-BFF1-4330-B682-34B5E18A1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3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74"/>
    </mc:Choice>
    <mc:Fallback>
      <p:transition spd="slow" advTm="48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C04CF-B8F2-48AD-ADD0-D60DA62ED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Licensing to Harvest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F5191-55D4-40E8-9AA0-9E91C779D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must have an Aquaculture License to harvest and move product</a:t>
            </a:r>
          </a:p>
          <a:p>
            <a:r>
              <a:rPr lang="en-US" dirty="0"/>
              <a:t>You must have a vibrio certification to harvest in the Vibrio control areas during the Vibrio control months</a:t>
            </a:r>
          </a:p>
          <a:p>
            <a:r>
              <a:rPr lang="en-US" dirty="0"/>
              <a:t>You must also have a commercial shellfish license if you harvest wild product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D98022B-0057-47B2-B834-2172FB0B0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2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49"/>
    </mc:Choice>
    <mc:Fallback>
      <p:transition spd="slow" advTm="29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700F5-10D1-46E0-A9CF-2720E217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4" y="152400"/>
            <a:ext cx="8229600" cy="1143000"/>
          </a:xfrm>
        </p:spPr>
        <p:txBody>
          <a:bodyPr/>
          <a:lstStyle/>
          <a:p>
            <a:r>
              <a:rPr lang="en-US" dirty="0"/>
              <a:t>Allowable sales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27978-649E-4E96-8710-DC60B17DB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74" y="1295400"/>
            <a:ext cx="8229600" cy="4389120"/>
          </a:xfrm>
        </p:spPr>
        <p:txBody>
          <a:bodyPr/>
          <a:lstStyle/>
          <a:p>
            <a:r>
              <a:rPr lang="en-US" dirty="0"/>
              <a:t>Sell to a certified shellfish dealer</a:t>
            </a:r>
          </a:p>
          <a:p>
            <a:r>
              <a:rPr lang="en-US" dirty="0"/>
              <a:t>Sell to an Enhanced Retail Permit holder </a:t>
            </a:r>
          </a:p>
          <a:p>
            <a:r>
              <a:rPr lang="en-US" dirty="0"/>
              <a:t>Sell directly to consumers from your house</a:t>
            </a:r>
          </a:p>
          <a:p>
            <a:r>
              <a:rPr lang="en-US" dirty="0"/>
              <a:t>Become a certified shellfish dealer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Oysters">
            <a:extLst>
              <a:ext uri="{FF2B5EF4-FFF2-40B4-BE49-F238E27FC236}">
                <a16:creationId xmlns:a16="http://schemas.microsoft.com/office/drawing/2014/main" id="{C13113D2-0303-4AC9-B490-E28974A0F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81400"/>
            <a:ext cx="5430863" cy="258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4BAEBFE-182A-4C7C-ACC7-9E1A2D3B7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5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70"/>
    </mc:Choice>
    <mc:Fallback>
      <p:transition spd="slow" advTm="30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B2ED6-7B55-4D19-B89B-FE573B21F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/>
              <a:t>Winter Storage on 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18CF5-B49D-4ACB-9C24-E7BF7DDE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389120"/>
          </a:xfrm>
        </p:spPr>
        <p:txBody>
          <a:bodyPr/>
          <a:lstStyle/>
          <a:p>
            <a:r>
              <a:rPr lang="en-US" dirty="0"/>
              <a:t>Must be licensed to harvest</a:t>
            </a:r>
          </a:p>
          <a:p>
            <a:r>
              <a:rPr lang="en-US" dirty="0"/>
              <a:t>Must use shellfish tags</a:t>
            </a:r>
          </a:p>
          <a:p>
            <a:r>
              <a:rPr lang="en-US" dirty="0"/>
              <a:t>Must use a certified facility</a:t>
            </a:r>
          </a:p>
          <a:p>
            <a:r>
              <a:rPr lang="en-US" dirty="0"/>
              <a:t>Size does not matter (e.g. seed)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312D9-0982-4583-A044-B6E28740E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718560"/>
            <a:ext cx="6553200" cy="218226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93BB5B7-76A9-47DB-8364-64B19304C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5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94"/>
    </mc:Choice>
    <mc:Fallback>
      <p:transition spd="slow" advTm="34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067" y="2105662"/>
            <a:ext cx="7772400" cy="1362456"/>
          </a:xfrm>
        </p:spPr>
        <p:txBody>
          <a:bodyPr/>
          <a:lstStyle/>
          <a:p>
            <a:r>
              <a:rPr lang="en-US" dirty="0"/>
              <a:t>What about marine algae?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75F7256-CACC-43BE-B966-23BDD8F5D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40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45"/>
    </mc:Choice>
    <mc:Fallback>
      <p:transition spd="slow" advTm="7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Health Concerns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5486400" cy="4770120"/>
          </a:xfrm>
        </p:spPr>
        <p:txBody>
          <a:bodyPr/>
          <a:lstStyle/>
          <a:p>
            <a:r>
              <a:rPr lang="en-US" dirty="0"/>
              <a:t>Largely unknown</a:t>
            </a:r>
          </a:p>
          <a:p>
            <a:r>
              <a:rPr lang="en-US" dirty="0"/>
              <a:t>Some research on surface bacteria/vibrio </a:t>
            </a:r>
            <a:r>
              <a:rPr lang="en-US" dirty="0" err="1"/>
              <a:t>etc</a:t>
            </a:r>
            <a:r>
              <a:rPr lang="en-US" dirty="0"/>
              <a:t>; significant research on metals contamination</a:t>
            </a:r>
          </a:p>
          <a:p>
            <a:r>
              <a:rPr lang="en-US" dirty="0"/>
              <a:t>Impacts of treatments unknown</a:t>
            </a:r>
          </a:p>
          <a:p>
            <a:r>
              <a:rPr lang="en-US" dirty="0"/>
              <a:t>Regulation by DACF</a:t>
            </a:r>
          </a:p>
          <a:p>
            <a:r>
              <a:rPr lang="en-US" dirty="0"/>
              <a:t>DMR issues LPAs/leases only</a:t>
            </a:r>
          </a:p>
          <a:p>
            <a:r>
              <a:rPr lang="en-US" dirty="0"/>
              <a:t>Prohibition 300:1 EPA toxic mixing zone around a wastewater treatment plant outfall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981200"/>
            <a:ext cx="2857500" cy="4572000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8C07960-2307-46EE-A557-90321D5D4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4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52"/>
    </mc:Choice>
    <mc:Fallback>
      <p:transition spd="slow" advTm="42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295E4-D086-49A6-93B1-BAC92851C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4600"/>
            <a:ext cx="7772400" cy="1362456"/>
          </a:xfrm>
        </p:spPr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65539-F03F-41CD-BA2C-3D82A6FF6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038600"/>
            <a:ext cx="7772400" cy="1509712"/>
          </a:xfrm>
        </p:spPr>
        <p:txBody>
          <a:bodyPr/>
          <a:lstStyle/>
          <a:p>
            <a:r>
              <a:rPr lang="en-US" dirty="0"/>
              <a:t>Please contact us with questions: DMRPublicHealthDiv@maine.gov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5336C7A-B9FC-4187-8057-6B84079F7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09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07"/>
    </mc:Choice>
    <mc:Fallback>
      <p:transition spd="slow" advTm="1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50935"/>
            <a:ext cx="8229600" cy="1143000"/>
          </a:xfrm>
        </p:spPr>
        <p:txBody>
          <a:bodyPr/>
          <a:lstStyle/>
          <a:p>
            <a:r>
              <a:rPr lang="en-US" dirty="0"/>
              <a:t>Shellfish and public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389120"/>
          </a:xfrm>
        </p:spPr>
        <p:txBody>
          <a:bodyPr/>
          <a:lstStyle/>
          <a:p>
            <a:r>
              <a:rPr lang="en-US" dirty="0"/>
              <a:t>In the late 1800’s and early 1900’s public health officials noticed large numbers of illnesses associated with consumption of raw bivalve shellfish</a:t>
            </a:r>
          </a:p>
          <a:p>
            <a:r>
              <a:rPr lang="en-US" dirty="0"/>
              <a:t>1924 there was a widespread typhoid fever outbreak</a:t>
            </a:r>
          </a:p>
          <a:p>
            <a:r>
              <a:rPr lang="en-US" dirty="0"/>
              <a:t>Surgeon General developed the first control measures to ensure a safe shellfish supply</a:t>
            </a:r>
          </a:p>
        </p:txBody>
      </p:sp>
      <p:pic>
        <p:nvPicPr>
          <p:cNvPr id="2050" name="Picture 2" descr="http://images-mediawiki-sites.thefullwiki.org/01/3/2/4/907724530638715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95800"/>
            <a:ext cx="2933700" cy="217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B4341A-9975-4E72-9925-6ECA0BFB1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27"/>
    </mc:Choice>
    <mc:Fallback xmlns="">
      <p:transition spd="slow" advTm="26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National Shellfish Sanitation Program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>
            <a:noAutofit/>
          </a:bodyPr>
          <a:lstStyle/>
          <a:p>
            <a:r>
              <a:rPr lang="en-US" sz="3600" dirty="0"/>
              <a:t>State/federal/industry cooperative program recognized by the U.S. Food and Drug Administration (FDA) and the Interstate Shellfish Sanitation Conference (ISSC)</a:t>
            </a:r>
          </a:p>
        </p:txBody>
      </p:sp>
      <p:sp>
        <p:nvSpPr>
          <p:cNvPr id="4" name="AutoShape 2" descr="Image result for FDA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94970"/>
            <a:ext cx="7143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653438"/>
            <a:ext cx="2642263" cy="126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884" y="4622958"/>
            <a:ext cx="1408944" cy="129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11DC566-FA75-45DC-B09A-91D2EA005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99"/>
    </mc:Choice>
    <mc:Fallback xmlns="">
      <p:transition spd="slow" advTm="21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6787"/>
            <a:ext cx="8229600" cy="809625"/>
          </a:xfrm>
        </p:spPr>
        <p:txBody>
          <a:bodyPr>
            <a:normAutofit/>
          </a:bodyPr>
          <a:lstStyle/>
          <a:p>
            <a:r>
              <a:rPr lang="en-US" dirty="0"/>
              <a:t>NSSP – Model Ordinance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581400"/>
          </a:xfrm>
        </p:spPr>
        <p:txBody>
          <a:bodyPr/>
          <a:lstStyle/>
          <a:p>
            <a:r>
              <a:rPr lang="en-US" dirty="0"/>
              <a:t>Growing Area Classification</a:t>
            </a:r>
          </a:p>
          <a:p>
            <a:r>
              <a:rPr lang="en-US" dirty="0"/>
              <a:t>Establishes water quality standards </a:t>
            </a:r>
          </a:p>
          <a:p>
            <a:r>
              <a:rPr lang="en-US" dirty="0"/>
              <a:t>Establishes biotoxin limits</a:t>
            </a:r>
          </a:p>
          <a:p>
            <a:r>
              <a:rPr lang="en-US" dirty="0"/>
              <a:t>Establishes safe handling and trace-back capability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6CC8FD-6631-4832-A192-BABB836E3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962400"/>
            <a:ext cx="214312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CE31E7-4C2F-4DB6-9434-989912E32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300" y="3962399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C03BB7-F7E7-4061-8E82-373776739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962399"/>
            <a:ext cx="2143125" cy="21431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6389DA1-A8DE-43F0-806F-126B95580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3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4"/>
    </mc:Choice>
    <mc:Fallback xmlns="">
      <p:transition spd="slow" advTm="24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834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“clean water” </a:t>
            </a:r>
            <a:br>
              <a:rPr lang="en-US" dirty="0"/>
            </a:br>
            <a:r>
              <a:rPr lang="en-US" sz="4000" dirty="0"/>
              <a:t>with regard to bivalve shellfish sanitation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60869"/>
            <a:ext cx="8182507" cy="3200400"/>
          </a:xfrm>
        </p:spPr>
        <p:txBody>
          <a:bodyPr/>
          <a:lstStyle/>
          <a:p>
            <a:r>
              <a:rPr lang="en-US" dirty="0"/>
              <a:t>Evidence it is not contaminated by fecal material (from any animal, doesn’t matter)</a:t>
            </a:r>
          </a:p>
          <a:p>
            <a:r>
              <a:rPr lang="en-US" dirty="0"/>
              <a:t>Evidence biotoxins are not present (PSP, ASP, DSP)</a:t>
            </a:r>
          </a:p>
          <a:p>
            <a:r>
              <a:rPr lang="en-US" dirty="0"/>
              <a:t>Not contaminated by “other deleterious substances”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4AA9AB-A0CF-46CE-90DE-2BE22A5BA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93" y="4498318"/>
            <a:ext cx="249555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33F7F8-4FC5-47C3-952C-BE1BEF5A2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267730"/>
            <a:ext cx="4238093" cy="2373332"/>
          </a:xfrm>
          <a:prstGeom prst="rect">
            <a:avLst/>
          </a:prstGeo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493" y="4078202"/>
            <a:ext cx="2819400" cy="266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FC368CE-5C3B-4FB7-A31F-F45DA8A73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7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59"/>
    </mc:Choice>
    <mc:Fallback xmlns="">
      <p:transition spd="slow" advTm="30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4FDC1-D774-48ED-8B9A-B18F61272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7387A-5273-41D4-BEC0-682261F90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E1EDE9F-8A0D-4FA0-A53F-AB6B09C4D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9555"/>
            <a:ext cx="83820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F5AA37A-FFDE-4C33-A27A-833754978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8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5"/>
    </mc:Choice>
    <mc:Fallback xmlns="">
      <p:transition spd="slow" advTm="30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26" y="220980"/>
            <a:ext cx="8229600" cy="1143000"/>
          </a:xfrm>
        </p:spPr>
        <p:txBody>
          <a:bodyPr/>
          <a:lstStyle/>
          <a:p>
            <a:r>
              <a:rPr lang="en-US" dirty="0"/>
              <a:t>Growing Area Classifications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3943"/>
            <a:ext cx="8229600" cy="4389120"/>
          </a:xfrm>
        </p:spPr>
        <p:txBody>
          <a:bodyPr/>
          <a:lstStyle/>
          <a:p>
            <a:r>
              <a:rPr lang="en-US" dirty="0"/>
              <a:t>Approved – direct to market</a:t>
            </a:r>
          </a:p>
          <a:p>
            <a:r>
              <a:rPr lang="en-US" dirty="0"/>
              <a:t>Conditionally Approved – predictable conditions (rainfall, river flow, marinas, seasonal use)</a:t>
            </a:r>
          </a:p>
          <a:p>
            <a:r>
              <a:rPr lang="en-US" dirty="0"/>
              <a:t>Restricted – product must be depurated or relayed</a:t>
            </a:r>
          </a:p>
          <a:p>
            <a:r>
              <a:rPr lang="en-US" dirty="0"/>
              <a:t>Conditionally Restricted - predictable conditions, product must be depurated or relayed</a:t>
            </a:r>
          </a:p>
          <a:p>
            <a:r>
              <a:rPr lang="en-US" dirty="0"/>
              <a:t>Prohibited – nothing but seed harvest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76800"/>
            <a:ext cx="60960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48FB7D8-B4B0-4E9C-B52D-30D220E56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9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95"/>
    </mc:Choice>
    <mc:Fallback xmlns="">
      <p:transition spd="slow" advTm="57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14696</TotalTime>
  <Words>1296</Words>
  <Application>Microsoft Office PowerPoint</Application>
  <PresentationFormat>On-screen Show (4:3)</PresentationFormat>
  <Paragraphs>178</Paragraphs>
  <Slides>39</Slides>
  <Notes>8</Notes>
  <HiddenSlides>0</HiddenSlides>
  <MMClips>40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Constantia</vt:lpstr>
      <vt:lpstr>Wingdings 2</vt:lpstr>
      <vt:lpstr>Flow</vt:lpstr>
      <vt:lpstr>Aquaculture Education: Shellfish Sanitation</vt:lpstr>
      <vt:lpstr>Why the concern?</vt:lpstr>
      <vt:lpstr>Bivalve Shellfish Filter Feeding</vt:lpstr>
      <vt:lpstr>Shellfish and public health</vt:lpstr>
      <vt:lpstr>National Shellfish Sanitation Program</vt:lpstr>
      <vt:lpstr>NSSP – Model Ordinance</vt:lpstr>
      <vt:lpstr>What is “clean water”  with regard to bivalve shellfish sanitation</vt:lpstr>
      <vt:lpstr>PowerPoint Presentation</vt:lpstr>
      <vt:lpstr>Growing Area Classifications</vt:lpstr>
      <vt:lpstr>Marine Sanitation Devices </vt:lpstr>
      <vt:lpstr>Growing Area Closures</vt:lpstr>
      <vt:lpstr>Closure Notifications</vt:lpstr>
      <vt:lpstr>GovDelivery</vt:lpstr>
      <vt:lpstr>Emergency Closures</vt:lpstr>
      <vt:lpstr>Marine Biotoxins</vt:lpstr>
      <vt:lpstr>Biotoxin</vt:lpstr>
      <vt:lpstr>What are marine biotoxins</vt:lpstr>
      <vt:lpstr>Biotoxin Sample Processing</vt:lpstr>
      <vt:lpstr>Results</vt:lpstr>
      <vt:lpstr>High Risk Species</vt:lpstr>
      <vt:lpstr>High Risk Species Continued</vt:lpstr>
      <vt:lpstr>Biotoxin Illnesses</vt:lpstr>
      <vt:lpstr>Vibrio Bacteria</vt:lpstr>
      <vt:lpstr>Vibrio spp.</vt:lpstr>
      <vt:lpstr>Vibrio ecology</vt:lpstr>
      <vt:lpstr>Vibrios and human health-wounds</vt:lpstr>
      <vt:lpstr>Vibrios and human health-septicemia</vt:lpstr>
      <vt:lpstr>Vibrios and human health-gastroenteritis</vt:lpstr>
      <vt:lpstr>Closures for Vp </vt:lpstr>
      <vt:lpstr>Control Plans: Where? When? What?</vt:lpstr>
      <vt:lpstr>Best Management Practices</vt:lpstr>
      <vt:lpstr>Tagging, Licensing and Sales</vt:lpstr>
      <vt:lpstr>Shellfish Tags</vt:lpstr>
      <vt:lpstr>Licensing to Harvest</vt:lpstr>
      <vt:lpstr>Allowable sales </vt:lpstr>
      <vt:lpstr>Winter Storage on Land</vt:lpstr>
      <vt:lpstr>What about marine algae?</vt:lpstr>
      <vt:lpstr>Public Health Concerns  </vt:lpstr>
      <vt:lpstr>Thank you for your attention!</vt:lpstr>
    </vt:vector>
  </TitlesOfParts>
  <Company>State of Maine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DMR  Bureau of Public Health</dc:title>
  <dc:creator>OIT</dc:creator>
  <cp:lastModifiedBy>Kanwit, Kohl</cp:lastModifiedBy>
  <cp:revision>95</cp:revision>
  <dcterms:created xsi:type="dcterms:W3CDTF">2013-04-05T15:19:03Z</dcterms:created>
  <dcterms:modified xsi:type="dcterms:W3CDTF">2021-10-04T20:51:52Z</dcterms:modified>
</cp:coreProperties>
</file>