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64" r:id="rId3"/>
    <p:sldId id="268" r:id="rId4"/>
    <p:sldId id="265" r:id="rId5"/>
    <p:sldId id="269" r:id="rId6"/>
    <p:sldId id="270" r:id="rId7"/>
    <p:sldId id="277" r:id="rId8"/>
    <p:sldId id="288" r:id="rId9"/>
    <p:sldId id="283" r:id="rId10"/>
    <p:sldId id="284" r:id="rId11"/>
    <p:sldId id="285" r:id="rId12"/>
    <p:sldId id="282" r:id="rId13"/>
    <p:sldId id="281" r:id="rId14"/>
    <p:sldId id="289" r:id="rId15"/>
    <p:sldId id="286" r:id="rId16"/>
    <p:sldId id="287" r:id="rId17"/>
    <p:sldId id="267" r:id="rId18"/>
  </p:sldIdLst>
  <p:sldSz cx="9144000" cy="6858000" type="screen4x3"/>
  <p:notesSz cx="6858000" cy="9144000"/>
  <p:custDataLst>
    <p:tags r:id="rId20"/>
  </p:custDataLst>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CC47C"/>
    <a:srgbClr val="66FF99"/>
    <a:srgbClr val="4EBE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80473" autoAdjust="0"/>
  </p:normalViewPr>
  <p:slideViewPr>
    <p:cSldViewPr>
      <p:cViewPr varScale="1">
        <p:scale>
          <a:sx n="54" d="100"/>
          <a:sy n="54" d="100"/>
        </p:scale>
        <p:origin x="1866" y="7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776EA87-491A-4ADF-9E42-4E887E9A6D6D}" type="datetimeFigureOut">
              <a:rPr lang="en-US" smtClean="0"/>
              <a:t>4/1/2018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2286B44-9F3C-4703-8A16-77A994477D98}" type="slidenum">
              <a:rPr lang="en-US" smtClean="0"/>
              <a:t>‹#›</a:t>
            </a:fld>
            <a:endParaRPr lang="en-US"/>
          </a:p>
        </p:txBody>
      </p:sp>
    </p:spTree>
    <p:extLst>
      <p:ext uri="{BB962C8B-B14F-4D97-AF65-F5344CB8AC3E}">
        <p14:creationId xmlns:p14="http://schemas.microsoft.com/office/powerpoint/2010/main" val="2879154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maine.gov/portal/about_me/invasives.html"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https://www.youtube.com/watch?v=J-ftiWffNTc</a:t>
            </a:r>
          </a:p>
        </p:txBody>
      </p:sp>
      <p:sp>
        <p:nvSpPr>
          <p:cNvPr id="4" name="Slide Number Placeholder 3"/>
          <p:cNvSpPr>
            <a:spLocks noGrp="1"/>
          </p:cNvSpPr>
          <p:nvPr>
            <p:ph type="sldNum" sz="quarter" idx="10"/>
          </p:nvPr>
        </p:nvSpPr>
        <p:spPr/>
        <p:txBody>
          <a:bodyPr/>
          <a:lstStyle/>
          <a:p>
            <a:fld id="{B2286B44-9F3C-4703-8A16-77A994477D98}" type="slidenum">
              <a:rPr lang="en-US" smtClean="0"/>
              <a:t>2</a:t>
            </a:fld>
            <a:endParaRPr lang="en-US"/>
          </a:p>
        </p:txBody>
      </p:sp>
    </p:spTree>
    <p:extLst>
      <p:ext uri="{BB962C8B-B14F-4D97-AF65-F5344CB8AC3E}">
        <p14:creationId xmlns:p14="http://schemas.microsoft.com/office/powerpoint/2010/main" val="22319180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Photos Left to Right:  Emerald Ash Borer,  Hemlock Wooly </a:t>
            </a:r>
            <a:r>
              <a:rPr lang="en-US" dirty="0" err="1"/>
              <a:t>Aldegid</a:t>
            </a:r>
            <a:r>
              <a:rPr lang="en-US" dirty="0"/>
              <a:t>, </a:t>
            </a:r>
            <a:r>
              <a:rPr lang="en-US" dirty="0" err="1"/>
              <a:t>Browntail</a:t>
            </a:r>
            <a:r>
              <a:rPr lang="en-US" dirty="0"/>
              <a:t> Moth,  Oak Wilt Disease – </a:t>
            </a:r>
          </a:p>
          <a:p>
            <a:r>
              <a:rPr lang="en-US" dirty="0"/>
              <a:t>http://www.maine.gov/dacf/mfs/forest_health/invasive_threats/index.htm</a:t>
            </a:r>
          </a:p>
          <a:p>
            <a:endParaRPr lang="en-US" dirty="0"/>
          </a:p>
        </p:txBody>
      </p:sp>
      <p:sp>
        <p:nvSpPr>
          <p:cNvPr id="4" name="Slide Number Placeholder 3"/>
          <p:cNvSpPr>
            <a:spLocks noGrp="1"/>
          </p:cNvSpPr>
          <p:nvPr>
            <p:ph type="sldNum" sz="quarter" idx="10"/>
          </p:nvPr>
        </p:nvSpPr>
        <p:spPr/>
        <p:txBody>
          <a:bodyPr/>
          <a:lstStyle/>
          <a:p>
            <a:fld id="{B2286B44-9F3C-4703-8A16-77A994477D98}" type="slidenum">
              <a:rPr lang="en-US" smtClean="0"/>
              <a:t>12</a:t>
            </a:fld>
            <a:endParaRPr lang="en-US"/>
          </a:p>
        </p:txBody>
      </p:sp>
    </p:spTree>
    <p:extLst>
      <p:ext uri="{BB962C8B-B14F-4D97-AF65-F5344CB8AC3E}">
        <p14:creationId xmlns:p14="http://schemas.microsoft.com/office/powerpoint/2010/main" val="12426183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Eurasian Milfoil - This species of water-milfoil was first discovered in a small pond in Maine in 2003. It is also found in nearby Massachusetts, Vermont, New Hampshire, Connecticut, and the Canadian Provinces. Once introduced into a lake, Eurasian water-milfoil is virtually </a:t>
            </a:r>
            <a:r>
              <a:rPr lang="en-US" sz="1200" b="1" i="0" kern="1200" dirty="0">
                <a:solidFill>
                  <a:schemeClr val="tx1"/>
                </a:solidFill>
                <a:effectLst/>
                <a:latin typeface="+mn-lt"/>
                <a:ea typeface="+mn-ea"/>
                <a:cs typeface="+mn-cs"/>
              </a:rPr>
              <a:t>impossible </a:t>
            </a:r>
            <a:r>
              <a:rPr lang="en-US" sz="1200" b="0" i="0" kern="1200" dirty="0">
                <a:solidFill>
                  <a:schemeClr val="tx1"/>
                </a:solidFill>
                <a:effectLst/>
                <a:latin typeface="+mn-lt"/>
                <a:ea typeface="+mn-ea"/>
                <a:cs typeface="+mn-cs"/>
              </a:rPr>
              <a:t>to eradicate. It grows rapidly and aggressively, reproducing primarily through fragmentation. The introduction of one </a:t>
            </a:r>
            <a:r>
              <a:rPr lang="en-US" sz="1200" b="0" i="1" kern="1200" dirty="0">
                <a:solidFill>
                  <a:schemeClr val="tx1"/>
                </a:solidFill>
                <a:effectLst/>
                <a:latin typeface="+mn-lt"/>
                <a:ea typeface="+mn-ea"/>
                <a:cs typeface="+mn-cs"/>
              </a:rPr>
              <a:t>single </a:t>
            </a:r>
            <a:r>
              <a:rPr lang="en-US" sz="1200" b="0" i="0" kern="1200" dirty="0">
                <a:solidFill>
                  <a:schemeClr val="tx1"/>
                </a:solidFill>
                <a:effectLst/>
                <a:latin typeface="+mn-lt"/>
                <a:ea typeface="+mn-ea"/>
                <a:cs typeface="+mn-cs"/>
              </a:rPr>
              <a:t>fragment of this plant can result in the infestation of an entire lake.  Source: http://www.maine.gov/dep/water/invasives/euratext.html</a:t>
            </a:r>
            <a:endParaRPr lang="en-US" dirty="0"/>
          </a:p>
        </p:txBody>
      </p:sp>
      <p:sp>
        <p:nvSpPr>
          <p:cNvPr id="4" name="Slide Number Placeholder 3"/>
          <p:cNvSpPr>
            <a:spLocks noGrp="1"/>
          </p:cNvSpPr>
          <p:nvPr>
            <p:ph type="sldNum" sz="quarter" idx="10"/>
          </p:nvPr>
        </p:nvSpPr>
        <p:spPr/>
        <p:txBody>
          <a:bodyPr/>
          <a:lstStyle/>
          <a:p>
            <a:fld id="{B2286B44-9F3C-4703-8A16-77A994477D98}" type="slidenum">
              <a:rPr lang="en-US" smtClean="0"/>
              <a:t>13</a:t>
            </a:fld>
            <a:endParaRPr lang="en-US"/>
          </a:p>
        </p:txBody>
      </p:sp>
    </p:spTree>
    <p:extLst>
      <p:ext uri="{BB962C8B-B14F-4D97-AF65-F5344CB8AC3E}">
        <p14:creationId xmlns:p14="http://schemas.microsoft.com/office/powerpoint/2010/main" val="39183877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One method - Maine’s Courtesy Boat Inspection (CBI) Program.  The purpose of these voluntary inspections is to reduce the spread of invasive aquatic plants (IAP) by boats, trailers, and associated equipment to Maine waters.  Trained Courtesy Boat Inspectors discuss with boaters the risk posed by IAP, show boaters how to inspect and remove vegetation from boating and fishing equipment, and urge boaters to inspect before and after every launch.</a:t>
            </a:r>
            <a:endParaRPr lang="en-US" dirty="0"/>
          </a:p>
        </p:txBody>
      </p:sp>
      <p:sp>
        <p:nvSpPr>
          <p:cNvPr id="4" name="Slide Number Placeholder 3"/>
          <p:cNvSpPr>
            <a:spLocks noGrp="1"/>
          </p:cNvSpPr>
          <p:nvPr>
            <p:ph type="sldNum" sz="quarter" idx="10"/>
          </p:nvPr>
        </p:nvSpPr>
        <p:spPr/>
        <p:txBody>
          <a:bodyPr/>
          <a:lstStyle/>
          <a:p>
            <a:fld id="{B2286B44-9F3C-4703-8A16-77A994477D98}" type="slidenum">
              <a:rPr lang="en-US" smtClean="0"/>
              <a:t>14</a:t>
            </a:fld>
            <a:endParaRPr lang="en-US"/>
          </a:p>
        </p:txBody>
      </p:sp>
    </p:spTree>
    <p:extLst>
      <p:ext uri="{BB962C8B-B14F-4D97-AF65-F5344CB8AC3E}">
        <p14:creationId xmlns:p14="http://schemas.microsoft.com/office/powerpoint/2010/main" val="5351017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Plants advertised as fast growing, prolific, and tolerant of many growing conditions are often the ones that become invasive. </a:t>
            </a:r>
          </a:p>
          <a:p>
            <a:endParaRPr lang="en-US" dirty="0"/>
          </a:p>
        </p:txBody>
      </p:sp>
      <p:sp>
        <p:nvSpPr>
          <p:cNvPr id="4" name="Slide Number Placeholder 3"/>
          <p:cNvSpPr>
            <a:spLocks noGrp="1"/>
          </p:cNvSpPr>
          <p:nvPr>
            <p:ph type="sldNum" sz="quarter" idx="10"/>
          </p:nvPr>
        </p:nvSpPr>
        <p:spPr/>
        <p:txBody>
          <a:bodyPr/>
          <a:lstStyle/>
          <a:p>
            <a:fld id="{B2286B44-9F3C-4703-8A16-77A994477D98}" type="slidenum">
              <a:rPr lang="en-US" smtClean="0"/>
              <a:t>15</a:t>
            </a:fld>
            <a:endParaRPr lang="en-US"/>
          </a:p>
        </p:txBody>
      </p:sp>
    </p:spTree>
    <p:extLst>
      <p:ext uri="{BB962C8B-B14F-4D97-AF65-F5344CB8AC3E}">
        <p14:creationId xmlns:p14="http://schemas.microsoft.com/office/powerpoint/2010/main" val="2301063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Poster Project/School Newsletter Outreach</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Each group shall choose either a Maine invasive species, or a method of transport of these species.  Groups shall create informational posters (1 page) highlighting any or all of the following issues:  </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Name of the species/method of transport</a:t>
            </a:r>
          </a:p>
          <a:p>
            <a:pPr lvl="0"/>
            <a:r>
              <a:rPr lang="en-US" sz="1200" kern="1200" dirty="0">
                <a:solidFill>
                  <a:schemeClr val="tx1"/>
                </a:solidFill>
                <a:effectLst/>
                <a:latin typeface="+mn-lt"/>
                <a:ea typeface="+mn-ea"/>
                <a:cs typeface="+mn-cs"/>
              </a:rPr>
              <a:t>Estimate of introduction to Maine</a:t>
            </a:r>
          </a:p>
          <a:p>
            <a:pPr lvl="0"/>
            <a:r>
              <a:rPr lang="en-US" sz="1200" kern="1200" dirty="0">
                <a:solidFill>
                  <a:schemeClr val="tx1"/>
                </a:solidFill>
                <a:effectLst/>
                <a:latin typeface="+mn-lt"/>
                <a:ea typeface="+mn-ea"/>
                <a:cs typeface="+mn-cs"/>
              </a:rPr>
              <a:t>Issues related to this invasion – environmental, health, economic…</a:t>
            </a:r>
          </a:p>
          <a:p>
            <a:pPr lvl="0"/>
            <a:r>
              <a:rPr lang="en-US" sz="1200" kern="1200" dirty="0">
                <a:solidFill>
                  <a:schemeClr val="tx1"/>
                </a:solidFill>
                <a:effectLst/>
                <a:latin typeface="+mn-lt"/>
                <a:ea typeface="+mn-ea"/>
                <a:cs typeface="+mn-cs"/>
              </a:rPr>
              <a:t>Attempts to halt growth/transfer of species</a:t>
            </a:r>
          </a:p>
          <a:p>
            <a:pPr lvl="0"/>
            <a:r>
              <a:rPr lang="en-US" sz="1200" kern="1200" dirty="0">
                <a:solidFill>
                  <a:schemeClr val="tx1"/>
                </a:solidFill>
                <a:effectLst/>
                <a:latin typeface="+mn-lt"/>
                <a:ea typeface="+mn-ea"/>
                <a:cs typeface="+mn-cs"/>
              </a:rPr>
              <a:t>Maine state agency that works with your issue</a:t>
            </a:r>
          </a:p>
          <a:p>
            <a:pPr lvl="0"/>
            <a:r>
              <a:rPr lang="en-US" sz="1200" kern="1200" dirty="0">
                <a:solidFill>
                  <a:schemeClr val="tx1"/>
                </a:solidFill>
                <a:effectLst/>
                <a:latin typeface="+mn-lt"/>
                <a:ea typeface="+mn-ea"/>
                <a:cs typeface="+mn-cs"/>
              </a:rPr>
              <a:t>How others may find out more information regarding this species </a:t>
            </a:r>
          </a:p>
          <a:p>
            <a:pPr lvl="0"/>
            <a:r>
              <a:rPr lang="en-US" sz="1200" kern="1200" dirty="0">
                <a:solidFill>
                  <a:schemeClr val="tx1"/>
                </a:solidFill>
                <a:effectLst/>
                <a:latin typeface="+mn-lt"/>
                <a:ea typeface="+mn-ea"/>
                <a:cs typeface="+mn-cs"/>
              </a:rPr>
              <a:t>How to report invasive species to the appropriate authorities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Students may start their search for information here: </a:t>
            </a:r>
            <a:r>
              <a:rPr lang="en-US" sz="1200" u="sng" kern="1200" dirty="0">
                <a:solidFill>
                  <a:schemeClr val="tx1"/>
                </a:solidFill>
                <a:effectLst/>
                <a:latin typeface="+mn-lt"/>
                <a:ea typeface="+mn-ea"/>
                <a:cs typeface="+mn-cs"/>
                <a:hlinkClick r:id="rId3"/>
              </a:rPr>
              <a:t>http://www.maine.gov/portal/about_me/invasives.html</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These posters may be displayed in classrooms or school hallways to raise awareness of this important issue.  In addition, for those schools that send out weekly e-newsletters, these posters could be shared electronically with the greater school community.</a:t>
            </a:r>
            <a:endParaRPr lang="en-US" dirty="0"/>
          </a:p>
          <a:p>
            <a:r>
              <a:rPr lang="en-US" dirty="0"/>
              <a:t>Poster examples, left to right - http://dec.vermont.gov/watershed/lakes-ponds/aquatic-invasives, https://www.oregoninvasivespeciescouncil.org/dont-let-it-loose/, </a:t>
            </a:r>
          </a:p>
          <a:p>
            <a:r>
              <a:rPr lang="en-US" dirty="0"/>
              <a:t>http://illinoisisam.blogspot.com/2013/06/</a:t>
            </a:r>
          </a:p>
          <a:p>
            <a:endParaRPr lang="en-US" dirty="0"/>
          </a:p>
        </p:txBody>
      </p:sp>
      <p:sp>
        <p:nvSpPr>
          <p:cNvPr id="4" name="Slide Number Placeholder 3"/>
          <p:cNvSpPr>
            <a:spLocks noGrp="1"/>
          </p:cNvSpPr>
          <p:nvPr>
            <p:ph type="sldNum" sz="quarter" idx="10"/>
          </p:nvPr>
        </p:nvSpPr>
        <p:spPr/>
        <p:txBody>
          <a:bodyPr/>
          <a:lstStyle/>
          <a:p>
            <a:fld id="{B2286B44-9F3C-4703-8A16-77A994477D98}" type="slidenum">
              <a:rPr lang="en-US" smtClean="0"/>
              <a:t>16</a:t>
            </a:fld>
            <a:endParaRPr lang="en-US"/>
          </a:p>
        </p:txBody>
      </p:sp>
    </p:spTree>
    <p:extLst>
      <p:ext uri="{BB962C8B-B14F-4D97-AF65-F5344CB8AC3E}">
        <p14:creationId xmlns:p14="http://schemas.microsoft.com/office/powerpoint/2010/main" val="39714355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286B44-9F3C-4703-8A16-77A994477D98}" type="slidenum">
              <a:rPr lang="en-US" smtClean="0"/>
              <a:t>17</a:t>
            </a:fld>
            <a:endParaRPr lang="en-US"/>
          </a:p>
        </p:txBody>
      </p:sp>
    </p:spTree>
    <p:extLst>
      <p:ext uri="{BB962C8B-B14F-4D97-AF65-F5344CB8AC3E}">
        <p14:creationId xmlns:p14="http://schemas.microsoft.com/office/powerpoint/2010/main" val="3542949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a:t>
            </a:r>
            <a:r>
              <a:rPr lang="en-US" sz="1200" b="1" i="0" kern="1200" dirty="0">
                <a:solidFill>
                  <a:schemeClr val="tx1"/>
                </a:solidFill>
                <a:effectLst/>
                <a:latin typeface="+mn-lt"/>
                <a:ea typeface="+mn-ea"/>
                <a:cs typeface="+mn-cs"/>
              </a:rPr>
              <a:t>Ten Percent Rule</a:t>
            </a:r>
            <a:r>
              <a:rPr lang="en-US" sz="1200" b="0" i="0" kern="1200" dirty="0">
                <a:solidFill>
                  <a:schemeClr val="tx1"/>
                </a:solidFill>
                <a:effectLst/>
                <a:latin typeface="+mn-lt"/>
                <a:ea typeface="+mn-ea"/>
                <a:cs typeface="+mn-cs"/>
              </a:rPr>
              <a:t>" is a general rule of thumb that says of all non-native species that are released into new ecosystems, about 10% survive at all, and of these survivors, about 10% (or 1% of the original number of species released) become invasive. Nevertheless, there are still hundreds of invasive species established in the US. Source: https://www.epa.gov/watershedacademy/invasive-non-native-species</a:t>
            </a:r>
            <a:endParaRPr lang="en-US" dirty="0"/>
          </a:p>
          <a:p>
            <a:endParaRPr lang="en-US" dirty="0"/>
          </a:p>
          <a:p>
            <a:r>
              <a:rPr lang="en-US" dirty="0"/>
              <a:t>Definitions: http://www.maine.gov/dep/water/invasives/invmaterial.html</a:t>
            </a:r>
          </a:p>
          <a:p>
            <a:endParaRPr lang="en-US" dirty="0"/>
          </a:p>
        </p:txBody>
      </p:sp>
      <p:sp>
        <p:nvSpPr>
          <p:cNvPr id="4" name="Slide Number Placeholder 3"/>
          <p:cNvSpPr>
            <a:spLocks noGrp="1"/>
          </p:cNvSpPr>
          <p:nvPr>
            <p:ph type="sldNum" sz="quarter" idx="10"/>
          </p:nvPr>
        </p:nvSpPr>
        <p:spPr/>
        <p:txBody>
          <a:bodyPr/>
          <a:lstStyle/>
          <a:p>
            <a:fld id="{B2286B44-9F3C-4703-8A16-77A994477D98}" type="slidenum">
              <a:rPr lang="en-US" smtClean="0"/>
              <a:t>3</a:t>
            </a:fld>
            <a:endParaRPr lang="en-US"/>
          </a:p>
        </p:txBody>
      </p:sp>
    </p:spTree>
    <p:extLst>
      <p:ext uri="{BB962C8B-B14F-4D97-AF65-F5344CB8AC3E}">
        <p14:creationId xmlns:p14="http://schemas.microsoft.com/office/powerpoint/2010/main" val="37456175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This invasive aquatic plant was introduced from Europe into New York in the late 1800’s for its ornamental appearance. Its range has been limited to the Atlantic states, but this range is capable of expansion.</a:t>
            </a:r>
            <a:endParaRPr lang="en-US" dirty="0"/>
          </a:p>
          <a:p>
            <a:r>
              <a:rPr lang="en-US" dirty="0"/>
              <a:t>Photo &amp; Information:  </a:t>
            </a:r>
            <a:r>
              <a:rPr lang="en-US" sz="1200" b="0" i="1" kern="1200" dirty="0">
                <a:solidFill>
                  <a:schemeClr val="tx1"/>
                </a:solidFill>
                <a:effectLst/>
                <a:latin typeface="+mn-lt"/>
                <a:ea typeface="+mn-ea"/>
                <a:cs typeface="+mn-cs"/>
              </a:rPr>
              <a:t>Asian </a:t>
            </a:r>
            <a:r>
              <a:rPr lang="en-US" sz="1200" b="0" i="1" kern="1200" dirty="0" err="1">
                <a:solidFill>
                  <a:schemeClr val="tx1"/>
                </a:solidFill>
                <a:effectLst/>
                <a:latin typeface="+mn-lt"/>
                <a:ea typeface="+mn-ea"/>
                <a:cs typeface="+mn-cs"/>
              </a:rPr>
              <a:t>Longhorned</a:t>
            </a:r>
            <a:r>
              <a:rPr lang="en-US" sz="1200" b="0" i="1" kern="1200" dirty="0">
                <a:solidFill>
                  <a:schemeClr val="tx1"/>
                </a:solidFill>
                <a:effectLst/>
                <a:latin typeface="+mn-lt"/>
                <a:ea typeface="+mn-ea"/>
                <a:cs typeface="+mn-cs"/>
              </a:rPr>
              <a:t> Beetle, Photo: Gale Ridge, CAES, http://www.maine.gov/portal/about_me/invasives.html</a:t>
            </a:r>
            <a:r>
              <a:rPr lang="en-US" dirty="0"/>
              <a:t>   Water http://www.maine.gov/dep/water/invasives/index.html</a:t>
            </a:r>
          </a:p>
          <a:p>
            <a:endParaRPr lang="en-US" dirty="0"/>
          </a:p>
        </p:txBody>
      </p:sp>
      <p:sp>
        <p:nvSpPr>
          <p:cNvPr id="4" name="Slide Number Placeholder 3"/>
          <p:cNvSpPr>
            <a:spLocks noGrp="1"/>
          </p:cNvSpPr>
          <p:nvPr>
            <p:ph type="sldNum" sz="quarter" idx="10"/>
          </p:nvPr>
        </p:nvSpPr>
        <p:spPr/>
        <p:txBody>
          <a:bodyPr/>
          <a:lstStyle/>
          <a:p>
            <a:fld id="{B2286B44-9F3C-4703-8A16-77A994477D98}" type="slidenum">
              <a:rPr lang="en-US" smtClean="0"/>
              <a:t>4</a:t>
            </a:fld>
            <a:endParaRPr lang="en-US"/>
          </a:p>
        </p:txBody>
      </p:sp>
    </p:spTree>
    <p:extLst>
      <p:ext uri="{BB962C8B-B14F-4D97-AF65-F5344CB8AC3E}">
        <p14:creationId xmlns:p14="http://schemas.microsoft.com/office/powerpoint/2010/main" val="4119285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As this curve shows the area infested and control costs grow exponentially as time progresses.  There is only a relatively short time to eradicate an invasive species.  Oftentimes the public is not aware of the extent of the issue until the time has come when it is very hard to stop the progression of the species.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Photo: https://www.wildlife.ca.gov/Conservation/Invasives/About</a:t>
            </a:r>
          </a:p>
          <a:p>
            <a:endParaRPr lang="en-US" dirty="0"/>
          </a:p>
        </p:txBody>
      </p:sp>
      <p:sp>
        <p:nvSpPr>
          <p:cNvPr id="4" name="Slide Number Placeholder 3"/>
          <p:cNvSpPr>
            <a:spLocks noGrp="1"/>
          </p:cNvSpPr>
          <p:nvPr>
            <p:ph type="sldNum" sz="quarter" idx="10"/>
          </p:nvPr>
        </p:nvSpPr>
        <p:spPr/>
        <p:txBody>
          <a:bodyPr/>
          <a:lstStyle/>
          <a:p>
            <a:fld id="{B2286B44-9F3C-4703-8A16-77A994477D98}" type="slidenum">
              <a:rPr lang="en-US" smtClean="0"/>
              <a:t>5</a:t>
            </a:fld>
            <a:endParaRPr lang="en-US"/>
          </a:p>
        </p:txBody>
      </p:sp>
    </p:spTree>
    <p:extLst>
      <p:ext uri="{BB962C8B-B14F-4D97-AF65-F5344CB8AC3E}">
        <p14:creationId xmlns:p14="http://schemas.microsoft.com/office/powerpoint/2010/main" val="33171971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summarized from https://www.epa.gov/vessels-marinas-and-ports/aquatic-nuisance-species-ans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Stocking - Species was intentionally planted in the new location; i.e., stocked for sport, storage, stock contamination, bio-control; includes legal and illegal stocking.</a:t>
            </a:r>
          </a:p>
          <a:p>
            <a:endParaRPr lang="en-US" dirty="0"/>
          </a:p>
          <a:p>
            <a:r>
              <a:rPr lang="en-US" dirty="0"/>
              <a:t>Shipping - Ballast water from ships can transport a large volume of water into various geographical areas.  Ballast is now regulated (In the United States and many other countries) in terms of treatment.  Ships may do a ballast water exchange (swapping out water taken near shore with other water mid-ocean; changing temperatures and salinity levels reduce transfer of organisms) or treat ballast water onboard (there are several commercial disinfection treatments used and approved).  It is still an area of concern for travel of invasive aquatic species.</a:t>
            </a:r>
          </a:p>
          <a:p>
            <a:r>
              <a:rPr lang="en-US" dirty="0"/>
              <a:t>Photo Source: http://blogs.rsc.org/ew/2015/06/12/disinfection-by-products-during-ballast-water-treatment/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Aquarium Release - Species released in the wild by owners who no longer want them, such as the lionfish.</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Bait Release - Species introduced as discarded bait.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Aquaculture - Species that escaped from aquaculture facilities.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Canals - Species that gained access to new areas via canals.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Pet escape - Species that were released by pet owners, used mostly to designate amphibian and reptile escapes.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B2286B44-9F3C-4703-8A16-77A994477D98}" type="slidenum">
              <a:rPr lang="en-US" smtClean="0"/>
              <a:t>6</a:t>
            </a:fld>
            <a:endParaRPr lang="en-US"/>
          </a:p>
        </p:txBody>
      </p:sp>
    </p:spTree>
    <p:extLst>
      <p:ext uri="{BB962C8B-B14F-4D97-AF65-F5344CB8AC3E}">
        <p14:creationId xmlns:p14="http://schemas.microsoft.com/office/powerpoint/2010/main" val="31018574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http://nas.er.usgs.gov/about/faq.asp</a:t>
            </a:r>
          </a:p>
          <a:p>
            <a:endParaRPr lang="en-US" sz="1200" dirty="0"/>
          </a:p>
          <a:p>
            <a:r>
              <a:rPr lang="en-US" b="1" dirty="0">
                <a:solidFill>
                  <a:srgbClr val="FFC000"/>
                </a:solidFill>
              </a:rPr>
              <a:t>Collected</a:t>
            </a:r>
            <a:r>
              <a:rPr lang="en-US" dirty="0"/>
              <a:t>-species was collected or observed from the site; reproduction is not known - this is the default status; many of these are actually established populations	</a:t>
            </a:r>
          </a:p>
          <a:p>
            <a:r>
              <a:rPr lang="en-US" b="1" dirty="0">
                <a:solidFill>
                  <a:srgbClr val="FFC000"/>
                </a:solidFill>
              </a:rPr>
              <a:t>Established</a:t>
            </a:r>
            <a:r>
              <a:rPr lang="en-US" dirty="0"/>
              <a:t>-population is reproducing and overwintering</a:t>
            </a:r>
          </a:p>
          <a:p>
            <a:r>
              <a:rPr lang="en-US" b="1" dirty="0">
                <a:solidFill>
                  <a:srgbClr val="FFC000"/>
                </a:solidFill>
              </a:rPr>
              <a:t>Eradicated</a:t>
            </a:r>
            <a:r>
              <a:rPr lang="en-US" dirty="0"/>
              <a:t>-population was eliminated by human activity, i.e., Rotenone</a:t>
            </a:r>
          </a:p>
          <a:p>
            <a:r>
              <a:rPr lang="en-US" b="1" dirty="0">
                <a:solidFill>
                  <a:srgbClr val="FFC000"/>
                </a:solidFill>
              </a:rPr>
              <a:t>Extirpated</a:t>
            </a:r>
            <a:r>
              <a:rPr lang="en-US" dirty="0"/>
              <a:t>-population died out on its own, without human interference, i.e., cold winter</a:t>
            </a:r>
          </a:p>
          <a:p>
            <a:r>
              <a:rPr lang="en-US" b="1" dirty="0">
                <a:solidFill>
                  <a:srgbClr val="FFC000"/>
                </a:solidFill>
              </a:rPr>
              <a:t>Failed</a:t>
            </a:r>
            <a:r>
              <a:rPr lang="en-US" dirty="0"/>
              <a:t>-population was stocked but died out; failed to reproduce</a:t>
            </a:r>
          </a:p>
          <a:p>
            <a:r>
              <a:rPr lang="en-US" b="1" dirty="0">
                <a:solidFill>
                  <a:srgbClr val="FFC000"/>
                </a:solidFill>
              </a:rPr>
              <a:t>Stocking</a:t>
            </a:r>
            <a:r>
              <a:rPr lang="en-US" dirty="0"/>
              <a:t>- species was introduced.</a:t>
            </a:r>
          </a:p>
          <a:p>
            <a:r>
              <a:rPr lang="en-US" b="1" dirty="0">
                <a:solidFill>
                  <a:srgbClr val="FFC000"/>
                </a:solidFill>
              </a:rPr>
              <a:t>Unknown</a:t>
            </a:r>
            <a:r>
              <a:rPr lang="en-US" dirty="0"/>
              <a:t> - used when all other categories do not fit</a:t>
            </a:r>
          </a:p>
          <a:p>
            <a:endParaRPr lang="en-US" dirty="0"/>
          </a:p>
          <a:p>
            <a:r>
              <a:rPr lang="en-US" dirty="0" err="1"/>
              <a:t>Didymo</a:t>
            </a:r>
            <a:r>
              <a:rPr lang="en-US" dirty="0"/>
              <a:t> - </a:t>
            </a:r>
            <a:r>
              <a:rPr lang="en-US" sz="1200" b="0" i="0" kern="1200" dirty="0">
                <a:solidFill>
                  <a:schemeClr val="tx1"/>
                </a:solidFill>
                <a:effectLst/>
                <a:latin typeface="+mn-lt"/>
                <a:ea typeface="+mn-ea"/>
                <a:cs typeface="+mn-cs"/>
              </a:rPr>
              <a:t>The aquatic nuisance alga known commonly as "</a:t>
            </a:r>
            <a:r>
              <a:rPr lang="en-US" sz="1200" b="0" i="0" kern="1200" dirty="0" err="1">
                <a:solidFill>
                  <a:schemeClr val="tx1"/>
                </a:solidFill>
                <a:effectLst/>
                <a:latin typeface="+mn-lt"/>
                <a:ea typeface="+mn-ea"/>
                <a:cs typeface="+mn-cs"/>
              </a:rPr>
              <a:t>Didymo</a:t>
            </a:r>
            <a:r>
              <a:rPr lang="en-US" sz="1200" b="0" i="0" kern="1200" dirty="0">
                <a:solidFill>
                  <a:schemeClr val="tx1"/>
                </a:solidFill>
                <a:effectLst/>
                <a:latin typeface="+mn-lt"/>
                <a:ea typeface="+mn-ea"/>
                <a:cs typeface="+mn-cs"/>
              </a:rPr>
              <a:t>" ( </a:t>
            </a:r>
            <a:r>
              <a:rPr lang="en-US" sz="1200" b="0" i="1" kern="1200" dirty="0" err="1">
                <a:solidFill>
                  <a:schemeClr val="tx1"/>
                </a:solidFill>
                <a:effectLst/>
                <a:latin typeface="+mn-lt"/>
                <a:ea typeface="+mn-ea"/>
                <a:cs typeface="+mn-cs"/>
              </a:rPr>
              <a:t>Didymosphenia</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geminata</a:t>
            </a:r>
            <a:r>
              <a:rPr lang="en-US" sz="1200" b="0" i="1"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 or "rock snot" has invaded the northern reaches of the Connecticut River in New Hampshire and in the White River and </a:t>
            </a:r>
            <a:r>
              <a:rPr lang="en-US" sz="1200" b="0" i="0" kern="1200" dirty="0" err="1">
                <a:solidFill>
                  <a:schemeClr val="tx1"/>
                </a:solidFill>
                <a:effectLst/>
                <a:latin typeface="+mn-lt"/>
                <a:ea typeface="+mn-ea"/>
                <a:cs typeface="+mn-cs"/>
              </a:rPr>
              <a:t>Battenkill</a:t>
            </a:r>
            <a:r>
              <a:rPr lang="en-US" sz="1200" b="0" i="0" kern="1200" dirty="0">
                <a:solidFill>
                  <a:schemeClr val="tx1"/>
                </a:solidFill>
                <a:effectLst/>
                <a:latin typeface="+mn-lt"/>
                <a:ea typeface="+mn-ea"/>
                <a:cs typeface="+mn-cs"/>
              </a:rPr>
              <a:t> River in Vermont. These are the first official reports of the invasive algae in the northeastern U.S.</a:t>
            </a:r>
            <a:endParaRPr lang="en-US" dirty="0"/>
          </a:p>
        </p:txBody>
      </p:sp>
      <p:sp>
        <p:nvSpPr>
          <p:cNvPr id="4" name="Slide Number Placeholder 3"/>
          <p:cNvSpPr>
            <a:spLocks noGrp="1"/>
          </p:cNvSpPr>
          <p:nvPr>
            <p:ph type="sldNum" sz="quarter" idx="10"/>
          </p:nvPr>
        </p:nvSpPr>
        <p:spPr/>
        <p:txBody>
          <a:bodyPr/>
          <a:lstStyle/>
          <a:p>
            <a:fld id="{B2286B44-9F3C-4703-8A16-77A994477D98}" type="slidenum">
              <a:rPr lang="en-US" smtClean="0"/>
              <a:t>7</a:t>
            </a:fld>
            <a:endParaRPr lang="en-US"/>
          </a:p>
        </p:txBody>
      </p:sp>
    </p:spTree>
    <p:extLst>
      <p:ext uri="{BB962C8B-B14F-4D97-AF65-F5344CB8AC3E}">
        <p14:creationId xmlns:p14="http://schemas.microsoft.com/office/powerpoint/2010/main" val="212814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http://www.maine.gov/dacf/mnap/features/Invasive_plants/invasives.htm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Photo: http://www.maine.gov/dacf/mnap/features/invasive_plants/lythrum.htm (</a:t>
            </a:r>
            <a:r>
              <a:rPr lang="en-US" sz="1200" b="0" i="0" kern="1200" dirty="0">
                <a:solidFill>
                  <a:schemeClr val="tx1"/>
                </a:solidFill>
                <a:effectLst/>
                <a:latin typeface="+mn-lt"/>
                <a:ea typeface="+mn-ea"/>
                <a:cs typeface="+mn-cs"/>
              </a:rPr>
              <a:t>Purple Loosestrife)</a:t>
            </a:r>
          </a:p>
          <a:p>
            <a:endParaRPr lang="en-US" dirty="0"/>
          </a:p>
        </p:txBody>
      </p:sp>
      <p:sp>
        <p:nvSpPr>
          <p:cNvPr id="4" name="Slide Number Placeholder 3"/>
          <p:cNvSpPr>
            <a:spLocks noGrp="1"/>
          </p:cNvSpPr>
          <p:nvPr>
            <p:ph type="sldNum" sz="quarter" idx="10"/>
          </p:nvPr>
        </p:nvSpPr>
        <p:spPr/>
        <p:txBody>
          <a:bodyPr/>
          <a:lstStyle/>
          <a:p>
            <a:fld id="{B2286B44-9F3C-4703-8A16-77A994477D98}" type="slidenum">
              <a:rPr lang="en-US" smtClean="0"/>
              <a:t>9</a:t>
            </a:fld>
            <a:endParaRPr lang="en-US"/>
          </a:p>
        </p:txBody>
      </p:sp>
    </p:spTree>
    <p:extLst>
      <p:ext uri="{BB962C8B-B14F-4D97-AF65-F5344CB8AC3E}">
        <p14:creationId xmlns:p14="http://schemas.microsoft.com/office/powerpoint/2010/main" val="34002729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http://www.maine.gov/dacf/mnap/features/invasive_plants/invasives.htm</a:t>
            </a:r>
          </a:p>
          <a:p>
            <a:endParaRPr lang="en-US" dirty="0"/>
          </a:p>
        </p:txBody>
      </p:sp>
      <p:sp>
        <p:nvSpPr>
          <p:cNvPr id="4" name="Slide Number Placeholder 3"/>
          <p:cNvSpPr>
            <a:spLocks noGrp="1"/>
          </p:cNvSpPr>
          <p:nvPr>
            <p:ph type="sldNum" sz="quarter" idx="10"/>
          </p:nvPr>
        </p:nvSpPr>
        <p:spPr/>
        <p:txBody>
          <a:bodyPr/>
          <a:lstStyle/>
          <a:p>
            <a:fld id="{B2286B44-9F3C-4703-8A16-77A994477D98}" type="slidenum">
              <a:rPr lang="en-US" smtClean="0"/>
              <a:t>10</a:t>
            </a:fld>
            <a:endParaRPr lang="en-US"/>
          </a:p>
        </p:txBody>
      </p:sp>
    </p:spTree>
    <p:extLst>
      <p:ext uri="{BB962C8B-B14F-4D97-AF65-F5344CB8AC3E}">
        <p14:creationId xmlns:p14="http://schemas.microsoft.com/office/powerpoint/2010/main" val="7996757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http://www.maine.gov/dacf/mnap/features/invasive_plants/invasives.htm</a:t>
            </a:r>
          </a:p>
          <a:p>
            <a:endParaRPr lang="en-US" dirty="0"/>
          </a:p>
        </p:txBody>
      </p:sp>
      <p:sp>
        <p:nvSpPr>
          <p:cNvPr id="4" name="Slide Number Placeholder 3"/>
          <p:cNvSpPr>
            <a:spLocks noGrp="1"/>
          </p:cNvSpPr>
          <p:nvPr>
            <p:ph type="sldNum" sz="quarter" idx="10"/>
          </p:nvPr>
        </p:nvSpPr>
        <p:spPr/>
        <p:txBody>
          <a:bodyPr/>
          <a:lstStyle/>
          <a:p>
            <a:fld id="{B2286B44-9F3C-4703-8A16-77A994477D98}" type="slidenum">
              <a:rPr lang="en-US" smtClean="0"/>
              <a:t>11</a:t>
            </a:fld>
            <a:endParaRPr lang="en-US"/>
          </a:p>
        </p:txBody>
      </p:sp>
    </p:spTree>
    <p:extLst>
      <p:ext uri="{BB962C8B-B14F-4D97-AF65-F5344CB8AC3E}">
        <p14:creationId xmlns:p14="http://schemas.microsoft.com/office/powerpoint/2010/main" val="38759749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505200" y="1676400"/>
            <a:ext cx="4953000" cy="1927225"/>
          </a:xfrm>
        </p:spPr>
        <p:txBody>
          <a:bodyPr/>
          <a:lstStyle>
            <a:lvl1pPr algn="r">
              <a:defRPr b="0">
                <a:effectLst>
                  <a:outerShdw blurRad="38100" dist="38100" dir="2700000" algn="tl">
                    <a:srgbClr val="000000">
                      <a:alpha val="43137"/>
                    </a:srgbClr>
                  </a:outerShdw>
                </a:effectLst>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3544084" y="3733800"/>
            <a:ext cx="4914115" cy="1752600"/>
          </a:xfrm>
        </p:spPr>
        <p:txBody>
          <a:bodyPr/>
          <a:lstStyle>
            <a:lvl1pPr marL="0" indent="0" algn="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Staff Name, Title/Program </a:t>
            </a:r>
          </a:p>
        </p:txBody>
      </p:sp>
      <p:pic>
        <p:nvPicPr>
          <p:cNvPr id="2051"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8200" y="1556084"/>
            <a:ext cx="2554287" cy="2554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347" y="6019800"/>
            <a:ext cx="9169400" cy="93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0670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b="1">
                <a:effectLst/>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05124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pPr>
              <a:defRPr/>
            </a:pPr>
            <a:fld id="{0B67714F-F0B0-42D2-A448-3D2ECD13E093}" type="datetimeFigureOut">
              <a:rPr lang="en-US"/>
              <a:pPr>
                <a:defRPr/>
              </a:pPr>
              <a:t>4/1/2018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B988846-16C8-4724-BBFB-A864CC2D2AAE}" type="slidenum">
              <a:rPr lang="en-US"/>
              <a:pPr>
                <a:defRPr/>
              </a:pPr>
              <a:t>‹#›</a:t>
            </a:fld>
            <a:endParaRPr lang="en-US"/>
          </a:p>
        </p:txBody>
      </p:sp>
      <p:sp>
        <p:nvSpPr>
          <p:cNvPr id="8" name="Content Placeholder 2"/>
          <p:cNvSpPr>
            <a:spLocks noGrp="1"/>
          </p:cNvSpPr>
          <p:nvPr>
            <p:ph idx="1"/>
          </p:nvPr>
        </p:nvSpPr>
        <p:spPr>
          <a:xfrm>
            <a:off x="457200" y="1600200"/>
            <a:ext cx="8229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p:nvPr>
        </p:nvSpPr>
        <p:spPr>
          <a:xfrm>
            <a:off x="457200" y="274638"/>
            <a:ext cx="8229600" cy="1143000"/>
          </a:xfrm>
        </p:spPr>
        <p:txBody>
          <a:bodyPr/>
          <a:lstStyle>
            <a:lvl1pPr>
              <a:defRPr sz="4000" b="1">
                <a:effectLst/>
              </a:defRPr>
            </a:lvl1pPr>
          </a:lstStyle>
          <a:p>
            <a:r>
              <a:rPr lang="en-US"/>
              <a:t>Click to edit Master title style</a:t>
            </a:r>
            <a:endParaRPr lang="en-US" dirty="0"/>
          </a:p>
        </p:txBody>
      </p:sp>
    </p:spTree>
    <p:extLst>
      <p:ext uri="{BB962C8B-B14F-4D97-AF65-F5344CB8AC3E}">
        <p14:creationId xmlns:p14="http://schemas.microsoft.com/office/powerpoint/2010/main" val="1468403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1828800" y="3886200"/>
            <a:ext cx="5486400" cy="91440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0" lang="en-US" sz="2000" b="0" i="0" u="none" strike="noStrike" kern="1200" cap="none" spc="0" normalizeH="0" baseline="0" noProof="0" dirty="0">
                <a:ln>
                  <a:noFill/>
                </a:ln>
                <a:solidFill>
                  <a:srgbClr val="4F81BD">
                    <a:lumMod val="50000"/>
                  </a:srgbClr>
                </a:solidFill>
                <a:effectLst/>
                <a:uLnTx/>
                <a:uFillTx/>
                <a:latin typeface="Arial" pitchFamily="34" charset="0"/>
                <a:ea typeface="+mj-ea"/>
                <a:cs typeface="Arial" pitchFamily="34" charset="0"/>
              </a:rPr>
              <a:t>Add contact information</a:t>
            </a:r>
            <a:br>
              <a:rPr kumimoji="0" lang="en-US" sz="2000" b="0" i="0" u="none" strike="noStrike" kern="1200" cap="none" spc="0" normalizeH="0" baseline="0" noProof="0" dirty="0">
                <a:ln>
                  <a:noFill/>
                </a:ln>
                <a:solidFill>
                  <a:srgbClr val="4F81BD">
                    <a:lumMod val="50000"/>
                  </a:srgbClr>
                </a:solidFill>
                <a:effectLst/>
                <a:uLnTx/>
                <a:uFillTx/>
                <a:latin typeface="Arial" pitchFamily="34" charset="0"/>
                <a:ea typeface="+mj-ea"/>
                <a:cs typeface="Arial" pitchFamily="34" charset="0"/>
              </a:rPr>
            </a:br>
            <a:r>
              <a:rPr kumimoji="0" lang="en-US" sz="2000" b="1" i="1" u="none" strike="noStrike" kern="1200" cap="none" spc="0" normalizeH="0" baseline="0" noProof="0" dirty="0">
                <a:ln>
                  <a:noFill/>
                </a:ln>
                <a:solidFill>
                  <a:srgbClr val="4F81BD">
                    <a:lumMod val="50000"/>
                  </a:srgbClr>
                </a:solidFill>
                <a:effectLst/>
                <a:uLnTx/>
                <a:uFillTx/>
                <a:latin typeface="Arial" pitchFamily="34" charset="0"/>
                <a:ea typeface="+mj-ea"/>
                <a:cs typeface="Arial" pitchFamily="34" charset="0"/>
              </a:rPr>
              <a:t>www.maine.gov/dep</a:t>
            </a:r>
            <a:endParaRPr lang="en-US" dirty="0"/>
          </a:p>
        </p:txBody>
      </p:sp>
      <p:sp>
        <p:nvSpPr>
          <p:cNvPr id="5" name="Date Placeholder 3"/>
          <p:cNvSpPr>
            <a:spLocks noGrp="1"/>
          </p:cNvSpPr>
          <p:nvPr>
            <p:ph type="dt" sz="half" idx="10"/>
          </p:nvPr>
        </p:nvSpPr>
        <p:spPr/>
        <p:txBody>
          <a:bodyPr/>
          <a:lstStyle>
            <a:lvl1pPr>
              <a:defRPr/>
            </a:lvl1pPr>
          </a:lstStyle>
          <a:p>
            <a:pPr>
              <a:defRPr/>
            </a:pPr>
            <a:fld id="{F418152B-19C0-41DB-96D6-72658FF670DD}" type="datetimeFigureOut">
              <a:rPr lang="en-US"/>
              <a:pPr>
                <a:defRPr/>
              </a:pPr>
              <a:t>4/1/2018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93D7E75-82E5-4227-A723-7DC309C4A2C1}" type="slidenum">
              <a:rPr lang="en-US"/>
              <a:pPr>
                <a:defRPr/>
              </a:pPr>
              <a:t>‹#›</a:t>
            </a:fld>
            <a:endParaRPr lang="en-US"/>
          </a:p>
        </p:txBody>
      </p:sp>
      <p:pic>
        <p:nvPicPr>
          <p:cNvPr id="8" name="Picture Placeholder 1"/>
          <p:cNvPicPr>
            <a:picLocks noChangeAspect="1"/>
          </p:cNvPicPr>
          <p:nvPr userDrawn="1"/>
        </p:nvPicPr>
        <p:blipFill>
          <a:blip r:embed="rId2">
            <a:extLst>
              <a:ext uri="{28A0092B-C50C-407E-A947-70E740481C1C}">
                <a14:useLocalDpi xmlns:a14="http://schemas.microsoft.com/office/drawing/2010/main" val="0"/>
              </a:ext>
            </a:extLst>
          </a:blip>
          <a:srcRect l="-5875" t="-1201" r="-455" b="-697"/>
          <a:stretch>
            <a:fillRect/>
          </a:stretch>
        </p:blipFill>
        <p:spPr bwMode="auto">
          <a:xfrm>
            <a:off x="3159125" y="762000"/>
            <a:ext cx="2825750"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482907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p>
            <a:pPr lvl="0"/>
            <a:r>
              <a:rPr lang="en-US" altLang="en-US"/>
              <a:t>Click to edit Master title style</a:t>
            </a:r>
            <a:endParaRPr lang="en-US" altLang="en-US" dirty="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D778C9E1-E06B-475E-B4ED-72161A64C19E}" type="datetimeFigureOut">
              <a:rPr lang="en-US"/>
              <a:pPr>
                <a:defRPr/>
              </a:pPr>
              <a:t>4/1/2018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8F502C29-6255-4BF1-8853-6D87703BED30}" type="slidenum">
              <a:rPr lang="en-US"/>
              <a:pPr>
                <a:defRPr/>
              </a:pPr>
              <a:t>‹#›</a:t>
            </a:fld>
            <a:endParaRPr lang="en-US"/>
          </a:p>
        </p:txBody>
      </p:sp>
      <p:pic>
        <p:nvPicPr>
          <p:cNvPr id="3" name="Picture 3"/>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700" y="-8021"/>
            <a:ext cx="9169400" cy="32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6096000"/>
            <a:ext cx="9717088" cy="871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7" r:id="rId4"/>
  </p:sldLayoutIdLst>
  <p:txStyles>
    <p:titleStyle>
      <a:lvl1pPr algn="ctr" rtl="0" eaLnBrk="1" fontAlgn="base" hangingPunct="1">
        <a:spcBef>
          <a:spcPct val="0"/>
        </a:spcBef>
        <a:spcAft>
          <a:spcPct val="0"/>
        </a:spcAft>
        <a:defRPr sz="4000" b="1" i="0" u="none" kern="1200">
          <a:solidFill>
            <a:schemeClr val="tx2">
              <a:lumMod val="75000"/>
            </a:schemeClr>
          </a:solidFill>
          <a:effectLst/>
          <a:latin typeface="Arial" panose="020B0604020202020204" pitchFamily="34" charset="0"/>
          <a:ea typeface="+mj-ea"/>
          <a:cs typeface="Arial" panose="020B0604020202020204" pitchFamily="34" charset="0"/>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2">
              <a:lumMod val="75000"/>
            </a:schemeClr>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b="0" i="0" u="none" kern="1200">
          <a:solidFill>
            <a:schemeClr val="tx2">
              <a:lumMod val="75000"/>
            </a:schemeClr>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2">
              <a:lumMod val="75000"/>
            </a:schemeClr>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2">
              <a:lumMod val="75000"/>
            </a:schemeClr>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2">
              <a:lumMod val="7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maine.gov/dacf/mfs/forest_health/invasive_threats/index.htm#EAB" TargetMode="External"/><Relationship Id="rId7"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www.maine.gov/dacf/mfs/forest_health/invasive_threats/index.htm#SOD" TargetMode="External"/><Relationship Id="rId5" Type="http://schemas.openxmlformats.org/officeDocument/2006/relationships/hyperlink" Target="http://www.maine.gov/dacf/mfs/forest_health/invasive_threats/index.htm#wm" TargetMode="External"/><Relationship Id="rId4" Type="http://schemas.openxmlformats.org/officeDocument/2006/relationships/hyperlink" Target="http://www.maine.gov/dacf/mfs/forest_health/invasive_threats/index.htm#hwa"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maine.gov/dep/water/invasives/"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video" Target="https://www.youtube.com/embed/J-ftiWffNTc" TargetMode="External"/><Relationship Id="rId5" Type="http://schemas.openxmlformats.org/officeDocument/2006/relationships/image" Target="../media/image7.jpeg"/><Relationship Id="rId4" Type="http://schemas.openxmlformats.org/officeDocument/2006/relationships/image" Target="../media/image6.gi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2062163"/>
            <a:ext cx="4343400" cy="1628775"/>
          </a:xfrm>
        </p:spPr>
        <p:txBody>
          <a:bodyPr rtlCol="0">
            <a:normAutofit/>
          </a:bodyPr>
          <a:lstStyle/>
          <a:p>
            <a:pPr algn="r" eaLnBrk="1" fontAlgn="auto" hangingPunct="1">
              <a:spcAft>
                <a:spcPts val="0"/>
              </a:spcAft>
              <a:defRPr/>
            </a:pPr>
            <a:r>
              <a:rPr lang="en-US" dirty="0">
                <a:solidFill>
                  <a:schemeClr val="tx2">
                    <a:lumMod val="50000"/>
                  </a:schemeClr>
                </a:solidFill>
                <a:effectLst>
                  <a:outerShdw blurRad="38100" dist="38100" dir="2700000" algn="tl">
                    <a:srgbClr val="000000">
                      <a:alpha val="43137"/>
                    </a:srgbClr>
                  </a:outerShdw>
                </a:effectLst>
                <a:latin typeface="Arial" pitchFamily="34" charset="0"/>
                <a:cs typeface="Arial" pitchFamily="34" charset="0"/>
              </a:rPr>
              <a:t>Invasive Species</a:t>
            </a:r>
          </a:p>
        </p:txBody>
      </p:sp>
      <p:sp>
        <p:nvSpPr>
          <p:cNvPr id="2051" name="Subtitle 2"/>
          <p:cNvSpPr>
            <a:spLocks noGrp="1"/>
          </p:cNvSpPr>
          <p:nvPr>
            <p:ph type="subTitle" idx="1"/>
          </p:nvPr>
        </p:nvSpPr>
        <p:spPr>
          <a:xfrm>
            <a:off x="3810000" y="3886200"/>
            <a:ext cx="4343400" cy="592138"/>
          </a:xfrm>
        </p:spPr>
        <p:txBody>
          <a:bodyPr/>
          <a:lstStyle/>
          <a:p>
            <a:pPr algn="r" eaLnBrk="1" hangingPunct="1"/>
            <a:r>
              <a:rPr lang="en-US" altLang="en-US" sz="2800" dirty="0">
                <a:solidFill>
                  <a:srgbClr val="7F7F7F"/>
                </a:solidFill>
              </a:rPr>
              <a:t>Educational Curriculum</a:t>
            </a:r>
          </a:p>
          <a:p>
            <a:pPr algn="r" eaLnBrk="1" hangingPunct="1"/>
            <a:r>
              <a:rPr lang="en-US" altLang="en-US" sz="2800" dirty="0">
                <a:solidFill>
                  <a:srgbClr val="7F7F7F"/>
                </a:solidFill>
              </a:rPr>
              <a:t>High School Program</a:t>
            </a:r>
          </a:p>
          <a:p>
            <a:pPr algn="r" eaLnBrk="1" hangingPunct="1"/>
            <a:endParaRPr lang="en-US" altLang="en-US" sz="2800" dirty="0">
              <a:solidFill>
                <a:srgbClr val="7F7F7F"/>
              </a:solidFill>
            </a:endParaRPr>
          </a:p>
        </p:txBody>
      </p:sp>
      <p:sp>
        <p:nvSpPr>
          <p:cNvPr id="4" name="Rectangle 3"/>
          <p:cNvSpPr/>
          <p:nvPr/>
        </p:nvSpPr>
        <p:spPr>
          <a:xfrm>
            <a:off x="0" y="5943600"/>
            <a:ext cx="9144000" cy="903288"/>
          </a:xfrm>
          <a:prstGeom prst="rect">
            <a:avLst/>
          </a:prstGeom>
          <a:solidFill>
            <a:schemeClr val="tx2">
              <a:lumMod val="75000"/>
            </a:schemeClr>
          </a:solid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56" name="TextBox 14"/>
          <p:cNvSpPr txBox="1">
            <a:spLocks noChangeArrowheads="1"/>
          </p:cNvSpPr>
          <p:nvPr/>
        </p:nvSpPr>
        <p:spPr bwMode="auto">
          <a:xfrm>
            <a:off x="11113" y="6059488"/>
            <a:ext cx="9140825"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dirty="0">
                <a:solidFill>
                  <a:schemeClr val="bg1"/>
                </a:solidFill>
                <a:latin typeface="Arial" charset="0"/>
              </a:rPr>
              <a:t>MAINE DEPARTMENT OF ENVIRONMENTAL PROTECTION</a:t>
            </a:r>
          </a:p>
          <a:p>
            <a:pPr algn="ctr" eaLnBrk="1" hangingPunct="1"/>
            <a:endParaRPr lang="en-US" altLang="en-US" sz="800" i="1" dirty="0">
              <a:solidFill>
                <a:schemeClr val="bg1"/>
              </a:solidFill>
              <a:latin typeface="Arial" charset="0"/>
            </a:endParaRPr>
          </a:p>
          <a:p>
            <a:pPr algn="ctr" eaLnBrk="1" hangingPunct="1"/>
            <a:r>
              <a:rPr lang="en-US" altLang="en-US" sz="1600" i="1" dirty="0">
                <a:solidFill>
                  <a:schemeClr val="bg1"/>
                </a:solidFill>
                <a:latin typeface="Arial" charset="0"/>
              </a:rPr>
              <a:t>Protecting Maine’s Air, Land and Water</a:t>
            </a:r>
          </a:p>
        </p:txBody>
      </p:sp>
      <p:cxnSp>
        <p:nvCxnSpPr>
          <p:cNvPr id="17" name="Straight Connector 16"/>
          <p:cNvCxnSpPr/>
          <p:nvPr/>
        </p:nvCxnSpPr>
        <p:spPr>
          <a:xfrm>
            <a:off x="1181100" y="6427788"/>
            <a:ext cx="6781800" cy="0"/>
          </a:xfrm>
          <a:prstGeom prst="line">
            <a:avLst/>
          </a:prstGeom>
          <a:ln>
            <a:solidFill>
              <a:schemeClr val="tx1">
                <a:lumMod val="50000"/>
                <a:lumOff val="50000"/>
              </a:schemeClr>
            </a:solidFill>
          </a:ln>
        </p:spPr>
        <p:style>
          <a:lnRef idx="2">
            <a:schemeClr val="accent3"/>
          </a:lnRef>
          <a:fillRef idx="0">
            <a:schemeClr val="accent3"/>
          </a:fillRef>
          <a:effectRef idx="1">
            <a:schemeClr val="accent3"/>
          </a:effectRef>
          <a:fontRef idx="minor">
            <a:schemeClr val="tx1"/>
          </a:fontRef>
        </p:style>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9662C-10D3-456E-B607-E10357F3311F}"/>
              </a:ext>
            </a:extLst>
          </p:cNvPr>
          <p:cNvSpPr>
            <a:spLocks noGrp="1"/>
          </p:cNvSpPr>
          <p:nvPr>
            <p:ph type="title"/>
          </p:nvPr>
        </p:nvSpPr>
        <p:spPr>
          <a:xfrm>
            <a:off x="457200" y="457200"/>
            <a:ext cx="8229600" cy="1143000"/>
          </a:xfrm>
        </p:spPr>
        <p:txBody>
          <a:bodyPr>
            <a:normAutofit fontScale="90000"/>
          </a:bodyPr>
          <a:lstStyle/>
          <a:p>
            <a:r>
              <a:rPr lang="en-US" dirty="0"/>
              <a:t>How do these plants reach our landscape?</a:t>
            </a:r>
          </a:p>
        </p:txBody>
      </p:sp>
      <p:sp>
        <p:nvSpPr>
          <p:cNvPr id="3" name="Content Placeholder 2">
            <a:extLst>
              <a:ext uri="{FF2B5EF4-FFF2-40B4-BE49-F238E27FC236}">
                <a16:creationId xmlns:a16="http://schemas.microsoft.com/office/drawing/2014/main" id="{7CAAF653-FAFE-4B89-9F8C-09E7D3989375}"/>
              </a:ext>
            </a:extLst>
          </p:cNvPr>
          <p:cNvSpPr>
            <a:spLocks noGrp="1"/>
          </p:cNvSpPr>
          <p:nvPr>
            <p:ph idx="1"/>
          </p:nvPr>
        </p:nvSpPr>
        <p:spPr/>
        <p:txBody>
          <a:bodyPr/>
          <a:lstStyle/>
          <a:p>
            <a:r>
              <a:rPr lang="en-US" sz="2800" dirty="0"/>
              <a:t>In many cases, people have imported invasive species for ornamental and landscaping purposes because many of these species are very attractive. </a:t>
            </a:r>
          </a:p>
          <a:p>
            <a:r>
              <a:rPr lang="en-US" sz="2800" dirty="0"/>
              <a:t>In other cases, these plant species are purposely planted because they have strong root systems and can provide soil stabilization and prevent erosion. </a:t>
            </a:r>
          </a:p>
          <a:p>
            <a:r>
              <a:rPr lang="en-US" sz="2800" dirty="0"/>
              <a:t>Accidental introduction through tagging along or hitchhiking with other plants purchased at garden shops and through soil contamination are also possible. </a:t>
            </a:r>
          </a:p>
          <a:p>
            <a:endParaRPr lang="en-US" dirty="0"/>
          </a:p>
        </p:txBody>
      </p:sp>
    </p:spTree>
    <p:extLst>
      <p:ext uri="{BB962C8B-B14F-4D97-AF65-F5344CB8AC3E}">
        <p14:creationId xmlns:p14="http://schemas.microsoft.com/office/powerpoint/2010/main" val="33134919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13639-9DD2-42C7-89D5-FF330EBEC9C2}"/>
              </a:ext>
            </a:extLst>
          </p:cNvPr>
          <p:cNvSpPr>
            <a:spLocks noGrp="1"/>
          </p:cNvSpPr>
          <p:nvPr>
            <p:ph type="title"/>
          </p:nvPr>
        </p:nvSpPr>
        <p:spPr>
          <a:xfrm>
            <a:off x="457200" y="457200"/>
            <a:ext cx="8229600" cy="1143000"/>
          </a:xfrm>
        </p:spPr>
        <p:txBody>
          <a:bodyPr>
            <a:normAutofit fontScale="90000"/>
          </a:bodyPr>
          <a:lstStyle/>
          <a:p>
            <a:r>
              <a:rPr lang="en-US" dirty="0"/>
              <a:t>Why are invasive plants so successful on our landscape?</a:t>
            </a:r>
          </a:p>
        </p:txBody>
      </p:sp>
      <p:sp>
        <p:nvSpPr>
          <p:cNvPr id="3" name="Content Placeholder 2">
            <a:extLst>
              <a:ext uri="{FF2B5EF4-FFF2-40B4-BE49-F238E27FC236}">
                <a16:creationId xmlns:a16="http://schemas.microsoft.com/office/drawing/2014/main" id="{D11C8031-C870-4EA3-9FA1-3CABA264C683}"/>
              </a:ext>
            </a:extLst>
          </p:cNvPr>
          <p:cNvSpPr>
            <a:spLocks noGrp="1"/>
          </p:cNvSpPr>
          <p:nvPr>
            <p:ph idx="1"/>
          </p:nvPr>
        </p:nvSpPr>
        <p:spPr/>
        <p:txBody>
          <a:bodyPr/>
          <a:lstStyle/>
          <a:p>
            <a:r>
              <a:rPr lang="en-US" sz="2400" dirty="0"/>
              <a:t>Invasive plant species often lack natural predators, diseases, and other pathogens that keep them in check in their native habitats. </a:t>
            </a:r>
          </a:p>
          <a:p>
            <a:r>
              <a:rPr lang="en-US" sz="2400" dirty="0"/>
              <a:t>They have competitive adaptations including </a:t>
            </a:r>
          </a:p>
          <a:p>
            <a:pPr lvl="1"/>
            <a:r>
              <a:rPr lang="en-US" sz="2400" dirty="0"/>
              <a:t>early leaf-out, </a:t>
            </a:r>
          </a:p>
          <a:p>
            <a:pPr lvl="1"/>
            <a:r>
              <a:rPr lang="en-US" sz="2400" dirty="0"/>
              <a:t>aggressive reproductive strategies, and </a:t>
            </a:r>
          </a:p>
          <a:p>
            <a:pPr lvl="1"/>
            <a:r>
              <a:rPr lang="en-US" sz="2400" dirty="0"/>
              <a:t>efficient dispersal methods. </a:t>
            </a:r>
          </a:p>
          <a:p>
            <a:r>
              <a:rPr lang="en-US" sz="2400" dirty="0"/>
              <a:t>In many cases, they take advantage of disturbances, like road construction, and establish themselves before native species can get a foothold.</a:t>
            </a:r>
          </a:p>
          <a:p>
            <a:endParaRPr lang="en-US" dirty="0"/>
          </a:p>
        </p:txBody>
      </p:sp>
    </p:spTree>
    <p:extLst>
      <p:ext uri="{BB962C8B-B14F-4D97-AF65-F5344CB8AC3E}">
        <p14:creationId xmlns:p14="http://schemas.microsoft.com/office/powerpoint/2010/main" val="4040717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CF9D4-7C4F-429D-871F-86F1C8846F90}"/>
              </a:ext>
            </a:extLst>
          </p:cNvPr>
          <p:cNvSpPr>
            <a:spLocks noGrp="1"/>
          </p:cNvSpPr>
          <p:nvPr>
            <p:ph type="title"/>
          </p:nvPr>
        </p:nvSpPr>
        <p:spPr/>
        <p:txBody>
          <a:bodyPr/>
          <a:lstStyle/>
          <a:p>
            <a:r>
              <a:rPr lang="en-US" dirty="0"/>
              <a:t>Threats to Forests and Trees</a:t>
            </a:r>
          </a:p>
        </p:txBody>
      </p:sp>
      <p:sp>
        <p:nvSpPr>
          <p:cNvPr id="3" name="Content Placeholder 2">
            <a:extLst>
              <a:ext uri="{FF2B5EF4-FFF2-40B4-BE49-F238E27FC236}">
                <a16:creationId xmlns:a16="http://schemas.microsoft.com/office/drawing/2014/main" id="{17478262-2FC6-4257-8EBB-B65FC987E41E}"/>
              </a:ext>
            </a:extLst>
          </p:cNvPr>
          <p:cNvSpPr>
            <a:spLocks noGrp="1"/>
          </p:cNvSpPr>
          <p:nvPr>
            <p:ph idx="1"/>
          </p:nvPr>
        </p:nvSpPr>
        <p:spPr>
          <a:xfrm>
            <a:off x="457199" y="1311276"/>
            <a:ext cx="8229600" cy="4525963"/>
          </a:xfrm>
        </p:spPr>
        <p:txBody>
          <a:bodyPr/>
          <a:lstStyle/>
          <a:p>
            <a:r>
              <a:rPr lang="en-US" sz="2400" b="1" dirty="0">
                <a:solidFill>
                  <a:schemeClr val="tx1"/>
                </a:solidFill>
                <a:hlinkClick r:id="rId3"/>
              </a:rPr>
              <a:t>Wood Borers:</a:t>
            </a:r>
            <a:r>
              <a:rPr lang="en-US" sz="2400" dirty="0">
                <a:solidFill>
                  <a:schemeClr val="tx1"/>
                </a:solidFill>
              </a:rPr>
              <a:t> These insects' worm-like larvae develop beneath the bark or within the wood leaving tunnels as evidence; emerging adults leave holes in the bark.</a:t>
            </a:r>
          </a:p>
          <a:p>
            <a:r>
              <a:rPr lang="en-US" sz="2400" b="1" dirty="0">
                <a:solidFill>
                  <a:schemeClr val="tx1"/>
                </a:solidFill>
                <a:hlinkClick r:id="rId4"/>
              </a:rPr>
              <a:t>Piercing-Sucking Insects:</a:t>
            </a:r>
            <a:r>
              <a:rPr lang="en-US" sz="2400" dirty="0">
                <a:solidFill>
                  <a:schemeClr val="tx1"/>
                </a:solidFill>
              </a:rPr>
              <a:t> These insects feed on fluids of the host plant. Many spend a significant part of their lives attached to the host plant</a:t>
            </a:r>
          </a:p>
          <a:p>
            <a:r>
              <a:rPr lang="en-US" sz="2400" b="1" dirty="0">
                <a:solidFill>
                  <a:schemeClr val="tx1"/>
                </a:solidFill>
                <a:hlinkClick r:id="rId5"/>
              </a:rPr>
              <a:t>Defoliators</a:t>
            </a:r>
            <a:r>
              <a:rPr lang="en-US" sz="2400" b="1" dirty="0">
                <a:solidFill>
                  <a:schemeClr val="tx1"/>
                </a:solidFill>
              </a:rPr>
              <a:t>:</a:t>
            </a:r>
            <a:r>
              <a:rPr lang="en-US" sz="2400" dirty="0">
                <a:solidFill>
                  <a:schemeClr val="tx1"/>
                </a:solidFill>
              </a:rPr>
              <a:t> These insects consume the foliage of host plants. </a:t>
            </a:r>
          </a:p>
          <a:p>
            <a:r>
              <a:rPr lang="en-US" sz="2400" b="1" dirty="0">
                <a:solidFill>
                  <a:schemeClr val="tx1"/>
                </a:solidFill>
                <a:hlinkClick r:id="rId6"/>
              </a:rPr>
              <a:t>Disease:</a:t>
            </a:r>
            <a:r>
              <a:rPr lang="en-US" sz="2400" dirty="0">
                <a:solidFill>
                  <a:schemeClr val="tx1"/>
                </a:solidFill>
              </a:rPr>
              <a:t> Disease can have devastating effects in parts of the United States and has a broad host range.</a:t>
            </a:r>
          </a:p>
          <a:p>
            <a:endParaRPr lang="en-US" dirty="0"/>
          </a:p>
        </p:txBody>
      </p:sp>
      <p:pic>
        <p:nvPicPr>
          <p:cNvPr id="4" name="Picture 3">
            <a:extLst>
              <a:ext uri="{FF2B5EF4-FFF2-40B4-BE49-F238E27FC236}">
                <a16:creationId xmlns:a16="http://schemas.microsoft.com/office/drawing/2014/main" id="{85163AD9-4104-4370-BDD1-69DFCC40C86D}"/>
              </a:ext>
            </a:extLst>
          </p:cNvPr>
          <p:cNvPicPr>
            <a:picLocks noChangeAspect="1"/>
          </p:cNvPicPr>
          <p:nvPr/>
        </p:nvPicPr>
        <p:blipFill>
          <a:blip r:embed="rId7"/>
          <a:stretch>
            <a:fillRect/>
          </a:stretch>
        </p:blipFill>
        <p:spPr>
          <a:xfrm>
            <a:off x="1048206" y="4572000"/>
            <a:ext cx="7047587" cy="1591194"/>
          </a:xfrm>
          <a:prstGeom prst="rect">
            <a:avLst/>
          </a:prstGeom>
        </p:spPr>
      </p:pic>
    </p:spTree>
    <p:extLst>
      <p:ext uri="{BB962C8B-B14F-4D97-AF65-F5344CB8AC3E}">
        <p14:creationId xmlns:p14="http://schemas.microsoft.com/office/powerpoint/2010/main" val="9742585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B29FF-4587-43AF-AB3D-A4FFA3FE01BF}"/>
              </a:ext>
            </a:extLst>
          </p:cNvPr>
          <p:cNvSpPr>
            <a:spLocks noGrp="1"/>
          </p:cNvSpPr>
          <p:nvPr>
            <p:ph type="title"/>
          </p:nvPr>
        </p:nvSpPr>
        <p:spPr>
          <a:xfrm>
            <a:off x="457200" y="381000"/>
            <a:ext cx="8229600" cy="1143000"/>
          </a:xfrm>
        </p:spPr>
        <p:txBody>
          <a:bodyPr>
            <a:normAutofit fontScale="90000"/>
          </a:bodyPr>
          <a:lstStyle/>
          <a:p>
            <a:r>
              <a:rPr lang="en-US" dirty="0"/>
              <a:t>Maine DEP Program </a:t>
            </a:r>
            <a:br>
              <a:rPr lang="en-US" dirty="0"/>
            </a:br>
            <a:r>
              <a:rPr lang="en-US" dirty="0"/>
              <a:t>Invasive Aquatic Plants</a:t>
            </a:r>
          </a:p>
        </p:txBody>
      </p:sp>
      <p:sp>
        <p:nvSpPr>
          <p:cNvPr id="3" name="Content Placeholder 2">
            <a:extLst>
              <a:ext uri="{FF2B5EF4-FFF2-40B4-BE49-F238E27FC236}">
                <a16:creationId xmlns:a16="http://schemas.microsoft.com/office/drawing/2014/main" id="{EF428B8E-D156-42FA-B50E-F29350149DDA}"/>
              </a:ext>
            </a:extLst>
          </p:cNvPr>
          <p:cNvSpPr>
            <a:spLocks noGrp="1"/>
          </p:cNvSpPr>
          <p:nvPr>
            <p:ph idx="1"/>
          </p:nvPr>
        </p:nvSpPr>
        <p:spPr>
          <a:xfrm>
            <a:off x="800100" y="1066800"/>
            <a:ext cx="7658100" cy="3352800"/>
          </a:xfrm>
        </p:spPr>
        <p:txBody>
          <a:bodyPr/>
          <a:lstStyle/>
          <a:p>
            <a:pPr marL="0" indent="0">
              <a:buNone/>
            </a:pPr>
            <a:endParaRPr lang="en-US" sz="2000" dirty="0"/>
          </a:p>
          <a:p>
            <a:r>
              <a:rPr lang="en-US" sz="2400" dirty="0"/>
              <a:t>Invasive aquatic species are introduced exotic flora and fauna that displace native plant and animal communities.</a:t>
            </a:r>
          </a:p>
          <a:p>
            <a:pPr marL="0" indent="0">
              <a:buNone/>
            </a:pPr>
            <a:r>
              <a:rPr lang="en-US" sz="2400" dirty="0"/>
              <a:t> </a:t>
            </a:r>
          </a:p>
          <a:p>
            <a:r>
              <a:rPr lang="en-US" sz="2400" dirty="0"/>
              <a:t>Infestations result in </a:t>
            </a:r>
          </a:p>
          <a:p>
            <a:pPr lvl="1"/>
            <a:r>
              <a:rPr lang="en-US" sz="2400" dirty="0"/>
              <a:t>habitat disruption, </a:t>
            </a:r>
          </a:p>
          <a:p>
            <a:pPr lvl="1"/>
            <a:r>
              <a:rPr lang="en-US" sz="2400" dirty="0"/>
              <a:t>loss of property values, </a:t>
            </a:r>
          </a:p>
          <a:p>
            <a:pPr lvl="1"/>
            <a:r>
              <a:rPr lang="en-US" sz="2400" dirty="0"/>
              <a:t>diminished water quality, </a:t>
            </a:r>
          </a:p>
          <a:p>
            <a:pPr lvl="1"/>
            <a:r>
              <a:rPr lang="en-US" sz="2400" dirty="0"/>
              <a:t>reduced fishing and water recreation opportunities and </a:t>
            </a:r>
          </a:p>
          <a:p>
            <a:pPr lvl="1"/>
            <a:r>
              <a:rPr lang="en-US" sz="2400" dirty="0"/>
              <a:t>significant expense for mitigating these environmental costs. </a:t>
            </a:r>
          </a:p>
          <a:p>
            <a:endParaRPr lang="en-US" dirty="0"/>
          </a:p>
        </p:txBody>
      </p:sp>
      <p:pic>
        <p:nvPicPr>
          <p:cNvPr id="4" name="Picture 3">
            <a:extLst>
              <a:ext uri="{FF2B5EF4-FFF2-40B4-BE49-F238E27FC236}">
                <a16:creationId xmlns:a16="http://schemas.microsoft.com/office/drawing/2014/main" id="{E6EDF907-1A0F-410D-BBE1-79962EA999BB}"/>
              </a:ext>
            </a:extLst>
          </p:cNvPr>
          <p:cNvPicPr>
            <a:picLocks noChangeAspect="1"/>
          </p:cNvPicPr>
          <p:nvPr/>
        </p:nvPicPr>
        <p:blipFill>
          <a:blip r:embed="rId3"/>
          <a:stretch>
            <a:fillRect/>
          </a:stretch>
        </p:blipFill>
        <p:spPr>
          <a:xfrm>
            <a:off x="5918265" y="2438400"/>
            <a:ext cx="2158935" cy="1619201"/>
          </a:xfrm>
          <a:prstGeom prst="rect">
            <a:avLst/>
          </a:prstGeom>
        </p:spPr>
      </p:pic>
      <p:sp>
        <p:nvSpPr>
          <p:cNvPr id="5" name="TextBox 4">
            <a:extLst>
              <a:ext uri="{FF2B5EF4-FFF2-40B4-BE49-F238E27FC236}">
                <a16:creationId xmlns:a16="http://schemas.microsoft.com/office/drawing/2014/main" id="{C41A30D8-B1C6-4F31-A45E-6A65AA5B07C4}"/>
              </a:ext>
            </a:extLst>
          </p:cNvPr>
          <p:cNvSpPr txBox="1"/>
          <p:nvPr/>
        </p:nvSpPr>
        <p:spPr>
          <a:xfrm>
            <a:off x="6203576" y="4086102"/>
            <a:ext cx="1905000" cy="369332"/>
          </a:xfrm>
          <a:prstGeom prst="rect">
            <a:avLst/>
          </a:prstGeom>
          <a:noFill/>
        </p:spPr>
        <p:txBody>
          <a:bodyPr wrap="square" rtlCol="0">
            <a:spAutoFit/>
          </a:bodyPr>
          <a:lstStyle/>
          <a:p>
            <a:r>
              <a:rPr lang="en-US" dirty="0"/>
              <a:t>Eurasian Milfoil</a:t>
            </a:r>
          </a:p>
        </p:txBody>
      </p:sp>
    </p:spTree>
    <p:extLst>
      <p:ext uri="{BB962C8B-B14F-4D97-AF65-F5344CB8AC3E}">
        <p14:creationId xmlns:p14="http://schemas.microsoft.com/office/powerpoint/2010/main" val="35608367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98908-82B3-4E1E-A660-10ECCE74EDE6}"/>
              </a:ext>
            </a:extLst>
          </p:cNvPr>
          <p:cNvSpPr>
            <a:spLocks noGrp="1"/>
          </p:cNvSpPr>
          <p:nvPr>
            <p:ph type="title"/>
          </p:nvPr>
        </p:nvSpPr>
        <p:spPr>
          <a:xfrm>
            <a:off x="457200" y="285539"/>
            <a:ext cx="8229600" cy="1143000"/>
          </a:xfrm>
        </p:spPr>
        <p:txBody>
          <a:bodyPr>
            <a:normAutofit fontScale="90000"/>
          </a:bodyPr>
          <a:lstStyle/>
          <a:p>
            <a:r>
              <a:rPr lang="en-US" dirty="0"/>
              <a:t>Maine DEP – Invasive Aquatic Plants</a:t>
            </a:r>
          </a:p>
        </p:txBody>
      </p:sp>
      <p:sp>
        <p:nvSpPr>
          <p:cNvPr id="3" name="Content Placeholder 2">
            <a:extLst>
              <a:ext uri="{FF2B5EF4-FFF2-40B4-BE49-F238E27FC236}">
                <a16:creationId xmlns:a16="http://schemas.microsoft.com/office/drawing/2014/main" id="{B25A895A-B69E-42ED-BC60-CD2BCDC2BCFF}"/>
              </a:ext>
            </a:extLst>
          </p:cNvPr>
          <p:cNvSpPr>
            <a:spLocks noGrp="1"/>
          </p:cNvSpPr>
          <p:nvPr>
            <p:ph idx="1"/>
          </p:nvPr>
        </p:nvSpPr>
        <p:spPr>
          <a:xfrm>
            <a:off x="457200" y="1341437"/>
            <a:ext cx="8229600" cy="4525963"/>
          </a:xfrm>
        </p:spPr>
        <p:txBody>
          <a:bodyPr/>
          <a:lstStyle/>
          <a:p>
            <a:r>
              <a:rPr lang="en-US" sz="2600" dirty="0"/>
              <a:t>Maine DEP's Invasive Aquatic Species Program addresses invasive aquatic species - primarily plants - in three ways: prevention, early detection and control.</a:t>
            </a:r>
          </a:p>
          <a:p>
            <a:endParaRPr lang="en-US" dirty="0"/>
          </a:p>
        </p:txBody>
      </p:sp>
      <p:pic>
        <p:nvPicPr>
          <p:cNvPr id="4" name="Picture 3">
            <a:extLst>
              <a:ext uri="{FF2B5EF4-FFF2-40B4-BE49-F238E27FC236}">
                <a16:creationId xmlns:a16="http://schemas.microsoft.com/office/drawing/2014/main" id="{5D7EBB90-9064-4A7D-A5AA-D73E95E9F5A7}"/>
              </a:ext>
            </a:extLst>
          </p:cNvPr>
          <p:cNvPicPr>
            <a:picLocks noChangeAspect="1"/>
          </p:cNvPicPr>
          <p:nvPr/>
        </p:nvPicPr>
        <p:blipFill>
          <a:blip r:embed="rId3"/>
          <a:stretch>
            <a:fillRect/>
          </a:stretch>
        </p:blipFill>
        <p:spPr>
          <a:xfrm>
            <a:off x="812096" y="2667000"/>
            <a:ext cx="7519808" cy="3505200"/>
          </a:xfrm>
          <a:prstGeom prst="rect">
            <a:avLst/>
          </a:prstGeom>
        </p:spPr>
      </p:pic>
    </p:spTree>
    <p:extLst>
      <p:ext uri="{BB962C8B-B14F-4D97-AF65-F5344CB8AC3E}">
        <p14:creationId xmlns:p14="http://schemas.microsoft.com/office/powerpoint/2010/main" val="19935048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6E3D8-4461-44CD-8210-2E5867C97630}"/>
              </a:ext>
            </a:extLst>
          </p:cNvPr>
          <p:cNvSpPr>
            <a:spLocks noGrp="1"/>
          </p:cNvSpPr>
          <p:nvPr>
            <p:ph type="title"/>
          </p:nvPr>
        </p:nvSpPr>
        <p:spPr/>
        <p:txBody>
          <a:bodyPr>
            <a:normAutofit/>
          </a:bodyPr>
          <a:lstStyle/>
          <a:p>
            <a:r>
              <a:rPr lang="en-US" dirty="0"/>
              <a:t>What can you do to help?</a:t>
            </a:r>
          </a:p>
        </p:txBody>
      </p:sp>
      <p:sp>
        <p:nvSpPr>
          <p:cNvPr id="3" name="Content Placeholder 2">
            <a:extLst>
              <a:ext uri="{FF2B5EF4-FFF2-40B4-BE49-F238E27FC236}">
                <a16:creationId xmlns:a16="http://schemas.microsoft.com/office/drawing/2014/main" id="{FC4DABFD-FD9A-4835-98D3-696A1A3E06EF}"/>
              </a:ext>
            </a:extLst>
          </p:cNvPr>
          <p:cNvSpPr>
            <a:spLocks noGrp="1"/>
          </p:cNvSpPr>
          <p:nvPr>
            <p:ph idx="1"/>
          </p:nvPr>
        </p:nvSpPr>
        <p:spPr/>
        <p:txBody>
          <a:bodyPr/>
          <a:lstStyle/>
          <a:p>
            <a:r>
              <a:rPr lang="en-US" sz="2000" dirty="0"/>
              <a:t>When buying plants or moving them from place to place consider whether the plants are likely to escape. </a:t>
            </a:r>
          </a:p>
          <a:p>
            <a:r>
              <a:rPr lang="en-US" sz="2000" dirty="0"/>
              <a:t>Verify that plants you buy for your yard or garden are not invasive. Ask your local garden supplier to include more native species.</a:t>
            </a:r>
          </a:p>
          <a:p>
            <a:r>
              <a:rPr lang="en-US" sz="2000" dirty="0"/>
              <a:t>Replace invasive plants in your garden with non-invasive alternatives.</a:t>
            </a:r>
          </a:p>
          <a:p>
            <a:r>
              <a:rPr lang="en-US" sz="2000" dirty="0"/>
              <a:t>When boating, clean your boat thoroughly before transporting it to a different body of water.</a:t>
            </a:r>
          </a:p>
          <a:p>
            <a:r>
              <a:rPr lang="en-US" sz="2000" dirty="0"/>
              <a:t>Don't release aquarium plants, fish, live bait, or other exotic animals into the wild.</a:t>
            </a:r>
          </a:p>
          <a:p>
            <a:r>
              <a:rPr lang="en-US" sz="2000" dirty="0"/>
              <a:t>Volunteer at your local park, refuge, or other wildlife area to help remove invasive species. Help educate others about the problem.</a:t>
            </a:r>
          </a:p>
          <a:p>
            <a:r>
              <a:rPr lang="en-US" sz="2000" dirty="0"/>
              <a:t>Visit </a:t>
            </a:r>
            <a:r>
              <a:rPr lang="en-US" sz="2000" dirty="0">
                <a:hlinkClick r:id="rId3"/>
              </a:rPr>
              <a:t>http://www.maine.gov/dep/water/invasives/</a:t>
            </a:r>
            <a:r>
              <a:rPr lang="en-US" sz="2000" dirty="0"/>
              <a:t> for more information.</a:t>
            </a:r>
          </a:p>
        </p:txBody>
      </p:sp>
    </p:spTree>
    <p:extLst>
      <p:ext uri="{BB962C8B-B14F-4D97-AF65-F5344CB8AC3E}">
        <p14:creationId xmlns:p14="http://schemas.microsoft.com/office/powerpoint/2010/main" val="27816263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0817C-B6BE-48F6-BCE2-1FEFFE65448A}"/>
              </a:ext>
            </a:extLst>
          </p:cNvPr>
          <p:cNvSpPr>
            <a:spLocks noGrp="1"/>
          </p:cNvSpPr>
          <p:nvPr>
            <p:ph type="title"/>
          </p:nvPr>
        </p:nvSpPr>
        <p:spPr/>
        <p:txBody>
          <a:bodyPr>
            <a:normAutofit fontScale="90000"/>
          </a:bodyPr>
          <a:lstStyle/>
          <a:p>
            <a:r>
              <a:rPr lang="en-US" dirty="0"/>
              <a:t>Invasive Species Poster Project Introduction</a:t>
            </a:r>
          </a:p>
        </p:txBody>
      </p:sp>
      <p:sp>
        <p:nvSpPr>
          <p:cNvPr id="3" name="Content Placeholder 2">
            <a:extLst>
              <a:ext uri="{FF2B5EF4-FFF2-40B4-BE49-F238E27FC236}">
                <a16:creationId xmlns:a16="http://schemas.microsoft.com/office/drawing/2014/main" id="{7F022253-45B9-4233-B167-385AD2ABF5EB}"/>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CF420299-3DF9-4E70-88FA-75F05034BFA2}"/>
              </a:ext>
            </a:extLst>
          </p:cNvPr>
          <p:cNvPicPr>
            <a:picLocks noChangeAspect="1"/>
          </p:cNvPicPr>
          <p:nvPr/>
        </p:nvPicPr>
        <p:blipFill>
          <a:blip r:embed="rId3"/>
          <a:stretch>
            <a:fillRect/>
          </a:stretch>
        </p:blipFill>
        <p:spPr>
          <a:xfrm>
            <a:off x="420264" y="1600200"/>
            <a:ext cx="8303472" cy="4109060"/>
          </a:xfrm>
          <a:prstGeom prst="rect">
            <a:avLst/>
          </a:prstGeom>
        </p:spPr>
      </p:pic>
    </p:spTree>
    <p:extLst>
      <p:ext uri="{BB962C8B-B14F-4D97-AF65-F5344CB8AC3E}">
        <p14:creationId xmlns:p14="http://schemas.microsoft.com/office/powerpoint/2010/main" val="21523605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Title 1"/>
          <p:cNvSpPr>
            <a:spLocks noGrp="1"/>
          </p:cNvSpPr>
          <p:nvPr>
            <p:ph type="title" idx="4294967295"/>
          </p:nvPr>
        </p:nvSpPr>
        <p:spPr>
          <a:xfrm>
            <a:off x="1828800" y="3505200"/>
            <a:ext cx="5486400" cy="1954819"/>
          </a:xfrm>
        </p:spPr>
        <p:txBody>
          <a:bodyPr anchor="ctr">
            <a:noAutofit/>
          </a:bodyPr>
          <a:lstStyle/>
          <a:p>
            <a:pPr algn="ctr" eaLnBrk="1" hangingPunct="1">
              <a:defRPr/>
            </a:pPr>
            <a:r>
              <a:rPr lang="en-US" sz="2000" b="0" dirty="0">
                <a:solidFill>
                  <a:schemeClr val="accent1">
                    <a:lumMod val="50000"/>
                  </a:schemeClr>
                </a:solidFill>
                <a:latin typeface="Arial" pitchFamily="34" charset="0"/>
                <a:cs typeface="Arial" pitchFamily="34" charset="0"/>
              </a:rPr>
              <a:t>Add contact information</a:t>
            </a:r>
            <a:br>
              <a:rPr lang="en-US" sz="2000" b="0" dirty="0">
                <a:solidFill>
                  <a:schemeClr val="accent1">
                    <a:lumMod val="50000"/>
                  </a:schemeClr>
                </a:solidFill>
                <a:latin typeface="Arial" pitchFamily="34" charset="0"/>
                <a:cs typeface="Arial" pitchFamily="34" charset="0"/>
              </a:rPr>
            </a:br>
            <a:r>
              <a:rPr lang="en-US" sz="2000" i="1" dirty="0">
                <a:solidFill>
                  <a:schemeClr val="accent1">
                    <a:lumMod val="50000"/>
                  </a:schemeClr>
                </a:solidFill>
                <a:latin typeface="Arial" pitchFamily="34" charset="0"/>
                <a:cs typeface="Arial" pitchFamily="34" charset="0"/>
              </a:rPr>
              <a:t>www.maine.gov/dep</a:t>
            </a:r>
            <a:endParaRPr lang="en-US" sz="2000" b="0" dirty="0">
              <a:solidFill>
                <a:schemeClr val="accent1">
                  <a:lumMod val="50000"/>
                </a:schemeClr>
              </a:solidFill>
              <a:latin typeface="Arial" pitchFamily="34" charset="0"/>
              <a:cs typeface="Arial" pitchFamily="34" charset="0"/>
            </a:endParaRPr>
          </a:p>
        </p:txBody>
      </p:sp>
      <p:sp>
        <p:nvSpPr>
          <p:cNvPr id="11" name="Rectangle 10"/>
          <p:cNvSpPr/>
          <p:nvPr/>
        </p:nvSpPr>
        <p:spPr>
          <a:xfrm>
            <a:off x="0" y="6270625"/>
            <a:ext cx="9144000" cy="376238"/>
          </a:xfrm>
          <a:prstGeom prst="rect">
            <a:avLst/>
          </a:prstGeom>
          <a:solidFill>
            <a:schemeClr val="tx2">
              <a:lumMod val="75000"/>
            </a:schemeClr>
          </a:solid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i="1" dirty="0">
                <a:latin typeface="Arial" pitchFamily="34" charset="0"/>
                <a:cs typeface="Arial" pitchFamily="34" charset="0"/>
              </a:rPr>
              <a:t>                  			</a:t>
            </a:r>
            <a:endParaRPr lang="en-US" i="1" dirty="0">
              <a:solidFill>
                <a:schemeClr val="bg1"/>
              </a:solidFill>
              <a:latin typeface="Arial" pitchFamily="34" charset="0"/>
              <a:cs typeface="Arial"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315" y="6053380"/>
            <a:ext cx="947882" cy="873987"/>
          </a:xfrm>
          <a:prstGeom prst="rect">
            <a:avLst/>
          </a:prstGeom>
          <a:ln>
            <a:noFill/>
          </a:ln>
          <a:effectLst>
            <a:softEdge rad="112500"/>
          </a:effectLst>
        </p:spPr>
      </p:pic>
      <p:sp>
        <p:nvSpPr>
          <p:cNvPr id="8" name="Rectangle 7"/>
          <p:cNvSpPr/>
          <p:nvPr/>
        </p:nvSpPr>
        <p:spPr>
          <a:xfrm>
            <a:off x="0" y="0"/>
            <a:ext cx="9144000" cy="304800"/>
          </a:xfrm>
          <a:prstGeom prst="rect">
            <a:avLst/>
          </a:prstGeom>
          <a:solidFill>
            <a:srgbClr val="4EBE83"/>
          </a:solidFill>
          <a:ln>
            <a:solidFill>
              <a:srgbClr val="5CC47C"/>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62000" y="609600"/>
            <a:ext cx="7772400" cy="914400"/>
          </a:xfrm>
        </p:spPr>
        <p:txBody>
          <a:bodyPr rtlCol="0" anchor="ctr">
            <a:noAutofit/>
          </a:bodyPr>
          <a:lstStyle/>
          <a:p>
            <a:pPr fontAlgn="auto">
              <a:spcAft>
                <a:spcPts val="0"/>
              </a:spcAft>
              <a:defRPr/>
            </a:pPr>
            <a:r>
              <a:rPr lang="en-US" sz="2800" dirty="0"/>
              <a:t>Introduced Species and Biodiversity</a:t>
            </a:r>
            <a:br>
              <a:rPr lang="en-US" sz="2800" dirty="0"/>
            </a:br>
            <a:r>
              <a:rPr lang="en-US" sz="2800" dirty="0"/>
              <a:t>(Run Time 9:55)</a:t>
            </a:r>
            <a:endParaRPr lang="en-US" sz="2800" cap="none" dirty="0">
              <a:solidFill>
                <a:schemeClr val="accent1">
                  <a:lumMod val="50000"/>
                </a:schemeClr>
              </a:solidFill>
              <a:latin typeface="Arial" pitchFamily="34" charset="0"/>
              <a:cs typeface="Arial" pitchFamily="34" charset="0"/>
            </a:endParaRPr>
          </a:p>
        </p:txBody>
      </p:sp>
      <p:sp>
        <p:nvSpPr>
          <p:cNvPr id="9" name="Text Placeholder 8"/>
          <p:cNvSpPr>
            <a:spLocks noGrp="1"/>
          </p:cNvSpPr>
          <p:nvPr>
            <p:ph type="body" idx="4294967295"/>
          </p:nvPr>
        </p:nvSpPr>
        <p:spPr>
          <a:xfrm>
            <a:off x="722313" y="1752600"/>
            <a:ext cx="7772400" cy="4114800"/>
          </a:xfrm>
        </p:spPr>
        <p:txBody>
          <a:bodyPr numCol="1" rtlCol="0" anchor="t">
            <a:normAutofit/>
          </a:bodyPr>
          <a:lstStyle/>
          <a:p>
            <a:pPr eaLnBrk="1" fontAlgn="auto" hangingPunct="1">
              <a:spcAft>
                <a:spcPts val="0"/>
              </a:spcAft>
              <a:buFont typeface="Arial" pitchFamily="34" charset="0"/>
              <a:buNone/>
              <a:defRPr/>
            </a:pPr>
            <a:endParaRPr lang="en-US" sz="3200" dirty="0">
              <a:solidFill>
                <a:schemeClr val="accent1">
                  <a:lumMod val="50000"/>
                </a:schemeClr>
              </a:solidFill>
              <a:latin typeface="Arial" pitchFamily="34" charset="0"/>
              <a:cs typeface="Arial" pitchFamily="34" charset="0"/>
            </a:endParaRPr>
          </a:p>
        </p:txBody>
      </p:sp>
      <p:sp>
        <p:nvSpPr>
          <p:cNvPr id="11" name="Rectangle 10"/>
          <p:cNvSpPr/>
          <p:nvPr/>
        </p:nvSpPr>
        <p:spPr>
          <a:xfrm>
            <a:off x="0" y="6270625"/>
            <a:ext cx="9144000" cy="376238"/>
          </a:xfrm>
          <a:prstGeom prst="rect">
            <a:avLst/>
          </a:prstGeom>
          <a:solidFill>
            <a:schemeClr val="tx2">
              <a:lumMod val="75000"/>
            </a:schemeClr>
          </a:solid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dirty="0">
                <a:latin typeface="Arial" pitchFamily="34" charset="0"/>
                <a:cs typeface="Arial" pitchFamily="34" charset="0"/>
              </a:rPr>
              <a:t>                  MAINE DEPARTMENT OF ENVIRONMENTAL PROTECTION                              </a:t>
            </a:r>
            <a:r>
              <a:rPr lang="en-US" sz="1400" dirty="0">
                <a:solidFill>
                  <a:schemeClr val="bg1"/>
                </a:solidFill>
                <a:latin typeface="Arial" pitchFamily="34" charset="0"/>
                <a:cs typeface="Arial" pitchFamily="34" charset="0"/>
              </a:rPr>
              <a:t>www.maine.gov/dep            </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15" y="6053380"/>
            <a:ext cx="947882" cy="873987"/>
          </a:xfrm>
          <a:prstGeom prst="rect">
            <a:avLst/>
          </a:prstGeom>
          <a:ln>
            <a:noFill/>
          </a:ln>
          <a:effectLst>
            <a:softEdge rad="112500"/>
          </a:effectLst>
        </p:spPr>
      </p:pic>
      <p:pic>
        <p:nvPicPr>
          <p:cNvPr id="2" name="Online Media 1">
            <a:hlinkClick r:id="" action="ppaction://media"/>
            <a:extLst>
              <a:ext uri="{FF2B5EF4-FFF2-40B4-BE49-F238E27FC236}">
                <a16:creationId xmlns:a16="http://schemas.microsoft.com/office/drawing/2014/main" id="{79EC0F9D-E9B9-41BE-8BCA-F0AE99064F28}"/>
              </a:ext>
            </a:extLst>
          </p:cNvPr>
          <p:cNvPicPr>
            <a:picLocks noRot="1" noChangeAspect="1"/>
          </p:cNvPicPr>
          <p:nvPr>
            <a:videoFile r:link="rId1"/>
          </p:nvPr>
        </p:nvPicPr>
        <p:blipFill>
          <a:blip r:embed="rId5"/>
          <a:stretch>
            <a:fillRect/>
          </a:stretch>
        </p:blipFill>
        <p:spPr>
          <a:xfrm>
            <a:off x="1948230" y="1767840"/>
            <a:ext cx="5399940" cy="404995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037AAFC-1230-4AD5-9DDE-4781306D6DEA}"/>
              </a:ext>
            </a:extLst>
          </p:cNvPr>
          <p:cNvSpPr>
            <a:spLocks noGrp="1"/>
          </p:cNvSpPr>
          <p:nvPr>
            <p:ph idx="1"/>
          </p:nvPr>
        </p:nvSpPr>
        <p:spPr>
          <a:xfrm>
            <a:off x="457200" y="1417638"/>
            <a:ext cx="8229600" cy="4525963"/>
          </a:xfrm>
        </p:spPr>
        <p:txBody>
          <a:bodyPr/>
          <a:lstStyle/>
          <a:p>
            <a:r>
              <a:rPr lang="en-US" sz="2000" dirty="0"/>
              <a:t>Some terms are used interchangeably, such as nuisance and invasive, both with a negative connotation. Four categories (</a:t>
            </a:r>
            <a:r>
              <a:rPr lang="en-US" sz="2000" dirty="0" err="1"/>
              <a:t>Binggeli</a:t>
            </a:r>
            <a:r>
              <a:rPr lang="en-US" sz="2000" dirty="0"/>
              <a:t>, 1994) serve to cover the concepts used to describe the status and the distribution of a particular species.</a:t>
            </a:r>
          </a:p>
          <a:p>
            <a:pPr lvl="1"/>
            <a:r>
              <a:rPr lang="en-US" sz="2000" b="1" dirty="0"/>
              <a:t>Native, Indigenous:</a:t>
            </a:r>
            <a:r>
              <a:rPr lang="en-US" sz="2000" dirty="0"/>
              <a:t> species naturally occurring or originating in a geographical region since prehistorical time;</a:t>
            </a:r>
          </a:p>
          <a:p>
            <a:pPr lvl="1"/>
            <a:r>
              <a:rPr lang="en-US" sz="2000" b="1" dirty="0"/>
              <a:t>Introduced, Alien, Exotic: </a:t>
            </a:r>
            <a:r>
              <a:rPr lang="en-US" sz="2000" dirty="0"/>
              <a:t>deliberate or accidental release of a species into an area in which it has not occurred in historical times;</a:t>
            </a:r>
          </a:p>
          <a:p>
            <a:pPr lvl="1"/>
            <a:r>
              <a:rPr lang="en-US" sz="2000" b="1" dirty="0"/>
              <a:t>Invasive:</a:t>
            </a:r>
            <a:r>
              <a:rPr lang="en-US" sz="2000" dirty="0"/>
              <a:t> the establishment of self-regenerating and spreading populations of a naturalized species in a free-living state in the wild, takes possession and may affect injuriously;</a:t>
            </a:r>
          </a:p>
          <a:p>
            <a:pPr lvl="1"/>
            <a:r>
              <a:rPr lang="en-US" sz="2000" b="1" dirty="0"/>
              <a:t>Nuisance, Noxious, Weed:</a:t>
            </a:r>
            <a:r>
              <a:rPr lang="en-US" sz="2000" dirty="0"/>
              <a:t> any plant, either native or introduced, with a harmful or destructive influence on existing natural communities, interfering with the objectives or requirements of people.</a:t>
            </a:r>
          </a:p>
          <a:p>
            <a:endParaRPr lang="en-US" dirty="0"/>
          </a:p>
        </p:txBody>
      </p:sp>
      <p:sp>
        <p:nvSpPr>
          <p:cNvPr id="3" name="Title 2">
            <a:extLst>
              <a:ext uri="{FF2B5EF4-FFF2-40B4-BE49-F238E27FC236}">
                <a16:creationId xmlns:a16="http://schemas.microsoft.com/office/drawing/2014/main" id="{D219375C-FAA4-4CC2-A7DE-4E96FCE39095}"/>
              </a:ext>
            </a:extLst>
          </p:cNvPr>
          <p:cNvSpPr>
            <a:spLocks noGrp="1"/>
          </p:cNvSpPr>
          <p:nvPr>
            <p:ph type="title"/>
          </p:nvPr>
        </p:nvSpPr>
        <p:spPr/>
        <p:txBody>
          <a:bodyPr/>
          <a:lstStyle/>
          <a:p>
            <a:r>
              <a:rPr lang="en-US" dirty="0"/>
              <a:t>Definitions</a:t>
            </a:r>
          </a:p>
        </p:txBody>
      </p:sp>
    </p:spTree>
    <p:extLst>
      <p:ext uri="{BB962C8B-B14F-4D97-AF65-F5344CB8AC3E}">
        <p14:creationId xmlns:p14="http://schemas.microsoft.com/office/powerpoint/2010/main" val="6693584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457200" y="304800"/>
            <a:ext cx="8229600" cy="1143000"/>
          </a:xfrm>
        </p:spPr>
        <p:txBody>
          <a:bodyPr/>
          <a:lstStyle/>
          <a:p>
            <a:pPr>
              <a:defRPr/>
            </a:pPr>
            <a:r>
              <a:rPr lang="en-US" dirty="0"/>
              <a:t>Invasive Aquatic Species</a:t>
            </a:r>
            <a:endParaRPr lang="en-US" sz="4000" b="1" dirty="0">
              <a:solidFill>
                <a:schemeClr val="accent1">
                  <a:lumMod val="50000"/>
                </a:schemeClr>
              </a:solidFill>
              <a:latin typeface="Arial" pitchFamily="34" charset="0"/>
              <a:cs typeface="Arial" pitchFamily="34" charset="0"/>
            </a:endParaRPr>
          </a:p>
        </p:txBody>
      </p:sp>
      <p:sp>
        <p:nvSpPr>
          <p:cNvPr id="4099" name="Content Placeholder 6"/>
          <p:cNvSpPr>
            <a:spLocks noGrp="1"/>
          </p:cNvSpPr>
          <p:nvPr>
            <p:ph idx="1"/>
          </p:nvPr>
        </p:nvSpPr>
        <p:spPr>
          <a:xfrm>
            <a:off x="457200" y="1600200"/>
            <a:ext cx="5618372" cy="4525963"/>
          </a:xfrm>
        </p:spPr>
        <p:txBody>
          <a:bodyPr/>
          <a:lstStyle/>
          <a:p>
            <a:pPr>
              <a:defRPr/>
            </a:pPr>
            <a:r>
              <a:rPr lang="en-US" sz="2800" dirty="0"/>
              <a:t>Invasive aquatic species may:</a:t>
            </a:r>
          </a:p>
          <a:p>
            <a:pPr lvl="1">
              <a:defRPr/>
            </a:pPr>
            <a:r>
              <a:rPr lang="en-US" dirty="0"/>
              <a:t>displace native species	</a:t>
            </a:r>
          </a:p>
          <a:p>
            <a:pPr lvl="1">
              <a:defRPr/>
            </a:pPr>
            <a:r>
              <a:rPr lang="en-US" dirty="0"/>
              <a:t>degrade native habitats</a:t>
            </a:r>
          </a:p>
          <a:p>
            <a:pPr lvl="1">
              <a:defRPr/>
            </a:pPr>
            <a:r>
              <a:rPr lang="en-US" dirty="0"/>
              <a:t>spread disease</a:t>
            </a:r>
          </a:p>
          <a:p>
            <a:pPr lvl="1">
              <a:defRPr/>
            </a:pPr>
            <a:r>
              <a:rPr lang="en-US" dirty="0"/>
              <a:t>disrupt human social and economic activities that depend on water resources.  </a:t>
            </a:r>
          </a:p>
          <a:p>
            <a:pPr eaLnBrk="1" hangingPunct="1">
              <a:defRPr/>
            </a:pPr>
            <a:endParaRPr lang="en-US" dirty="0">
              <a:solidFill>
                <a:schemeClr val="accent1">
                  <a:lumMod val="50000"/>
                </a:schemeClr>
              </a:solidFill>
              <a:latin typeface="Arial" pitchFamily="34" charset="0"/>
              <a:cs typeface="Arial" pitchFamily="34" charset="0"/>
            </a:endParaRPr>
          </a:p>
        </p:txBody>
      </p:sp>
      <p:sp>
        <p:nvSpPr>
          <p:cNvPr id="11" name="Rectangle 10"/>
          <p:cNvSpPr/>
          <p:nvPr/>
        </p:nvSpPr>
        <p:spPr>
          <a:xfrm>
            <a:off x="0" y="6270625"/>
            <a:ext cx="9144000" cy="376238"/>
          </a:xfrm>
          <a:prstGeom prst="rect">
            <a:avLst/>
          </a:prstGeom>
          <a:solidFill>
            <a:schemeClr val="tx2">
              <a:lumMod val="75000"/>
            </a:schemeClr>
          </a:solid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dirty="0">
                <a:latin typeface="Arial" pitchFamily="34" charset="0"/>
                <a:cs typeface="Arial" pitchFamily="34" charset="0"/>
              </a:rPr>
              <a:t>                  MAINE DEPARTMENT OF ENVIRONMENTAL PROTECTION                              </a:t>
            </a:r>
            <a:r>
              <a:rPr lang="en-US" sz="1400" dirty="0">
                <a:solidFill>
                  <a:schemeClr val="bg1"/>
                </a:solidFill>
                <a:latin typeface="Arial" pitchFamily="34" charset="0"/>
                <a:cs typeface="Arial" pitchFamily="34" charset="0"/>
              </a:rPr>
              <a:t>www.maine.gov/dep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315" y="6053380"/>
            <a:ext cx="947882" cy="873987"/>
          </a:xfrm>
          <a:prstGeom prst="rect">
            <a:avLst/>
          </a:prstGeom>
          <a:ln>
            <a:noFill/>
          </a:ln>
          <a:effectLst>
            <a:softEdge rad="112500"/>
          </a:effectLst>
        </p:spPr>
      </p:pic>
      <p:sp>
        <p:nvSpPr>
          <p:cNvPr id="8" name="Rectangle 7"/>
          <p:cNvSpPr/>
          <p:nvPr/>
        </p:nvSpPr>
        <p:spPr>
          <a:xfrm>
            <a:off x="0" y="0"/>
            <a:ext cx="9144000" cy="304800"/>
          </a:xfrm>
          <a:prstGeom prst="rect">
            <a:avLst/>
          </a:prstGeom>
          <a:solidFill>
            <a:srgbClr val="4EBE83"/>
          </a:solidFill>
          <a:ln>
            <a:solidFill>
              <a:srgbClr val="5CC47C"/>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2" name="Picture 1">
            <a:extLst>
              <a:ext uri="{FF2B5EF4-FFF2-40B4-BE49-F238E27FC236}">
                <a16:creationId xmlns:a16="http://schemas.microsoft.com/office/drawing/2014/main" id="{4435F683-0028-4CC5-9A4C-05FEB2A6A5C7}"/>
              </a:ext>
            </a:extLst>
          </p:cNvPr>
          <p:cNvPicPr>
            <a:picLocks noChangeAspect="1"/>
          </p:cNvPicPr>
          <p:nvPr/>
        </p:nvPicPr>
        <p:blipFill>
          <a:blip r:embed="rId4"/>
          <a:stretch>
            <a:fillRect/>
          </a:stretch>
        </p:blipFill>
        <p:spPr>
          <a:xfrm>
            <a:off x="5981049" y="3429000"/>
            <a:ext cx="2972594" cy="2795901"/>
          </a:xfrm>
          <a:prstGeom prst="rect">
            <a:avLst/>
          </a:prstGeom>
        </p:spPr>
      </p:pic>
      <p:pic>
        <p:nvPicPr>
          <p:cNvPr id="3" name="Picture 2">
            <a:extLst>
              <a:ext uri="{FF2B5EF4-FFF2-40B4-BE49-F238E27FC236}">
                <a16:creationId xmlns:a16="http://schemas.microsoft.com/office/drawing/2014/main" id="{56A96280-D13A-4E65-9023-0D394AF4EFB3}"/>
              </a:ext>
            </a:extLst>
          </p:cNvPr>
          <p:cNvPicPr>
            <a:picLocks noChangeAspect="1"/>
          </p:cNvPicPr>
          <p:nvPr/>
        </p:nvPicPr>
        <p:blipFill>
          <a:blip r:embed="rId5"/>
          <a:stretch>
            <a:fillRect/>
          </a:stretch>
        </p:blipFill>
        <p:spPr>
          <a:xfrm>
            <a:off x="6075572" y="1219201"/>
            <a:ext cx="2783548" cy="2315912"/>
          </a:xfrm>
          <a:prstGeom prst="rect">
            <a:avLst/>
          </a:prstGeom>
          <a:ln>
            <a:noFill/>
          </a:ln>
          <a:effectLst>
            <a:softEdge rad="112500"/>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96466-2CF5-4837-8861-8C1A30DEDF64}"/>
              </a:ext>
            </a:extLst>
          </p:cNvPr>
          <p:cNvSpPr>
            <a:spLocks noGrp="1"/>
          </p:cNvSpPr>
          <p:nvPr>
            <p:ph type="title"/>
          </p:nvPr>
        </p:nvSpPr>
        <p:spPr>
          <a:xfrm>
            <a:off x="457200" y="421211"/>
            <a:ext cx="8229600" cy="1143000"/>
          </a:xfrm>
        </p:spPr>
        <p:txBody>
          <a:bodyPr>
            <a:normAutofit/>
          </a:bodyPr>
          <a:lstStyle/>
          <a:p>
            <a:r>
              <a:rPr lang="en-US" sz="3200" dirty="0"/>
              <a:t>Source: California Department of </a:t>
            </a:r>
            <a:br>
              <a:rPr lang="en-US" sz="3200" dirty="0"/>
            </a:br>
            <a:r>
              <a:rPr lang="en-US" sz="3200" dirty="0"/>
              <a:t>Fish and Wildlife</a:t>
            </a:r>
          </a:p>
        </p:txBody>
      </p:sp>
      <p:sp>
        <p:nvSpPr>
          <p:cNvPr id="3" name="Content Placeholder 2">
            <a:extLst>
              <a:ext uri="{FF2B5EF4-FFF2-40B4-BE49-F238E27FC236}">
                <a16:creationId xmlns:a16="http://schemas.microsoft.com/office/drawing/2014/main" id="{692CBCE8-EB81-48A4-B438-05095596802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6FE349B-806A-4175-9009-C5683B047DC1}"/>
              </a:ext>
            </a:extLst>
          </p:cNvPr>
          <p:cNvPicPr>
            <a:picLocks noChangeAspect="1"/>
          </p:cNvPicPr>
          <p:nvPr/>
        </p:nvPicPr>
        <p:blipFill>
          <a:blip r:embed="rId3"/>
          <a:stretch>
            <a:fillRect/>
          </a:stretch>
        </p:blipFill>
        <p:spPr>
          <a:xfrm>
            <a:off x="1115330" y="1576207"/>
            <a:ext cx="6913340" cy="4549956"/>
          </a:xfrm>
          <a:prstGeom prst="rect">
            <a:avLst/>
          </a:prstGeom>
        </p:spPr>
      </p:pic>
    </p:spTree>
    <p:extLst>
      <p:ext uri="{BB962C8B-B14F-4D97-AF65-F5344CB8AC3E}">
        <p14:creationId xmlns:p14="http://schemas.microsoft.com/office/powerpoint/2010/main" val="8868180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BE1DC-E88F-4AB1-A0F6-A4C78EC57782}"/>
              </a:ext>
            </a:extLst>
          </p:cNvPr>
          <p:cNvSpPr>
            <a:spLocks noGrp="1"/>
          </p:cNvSpPr>
          <p:nvPr>
            <p:ph type="title"/>
          </p:nvPr>
        </p:nvSpPr>
        <p:spPr>
          <a:xfrm>
            <a:off x="457200" y="457199"/>
            <a:ext cx="8229600" cy="1143000"/>
          </a:xfrm>
        </p:spPr>
        <p:txBody>
          <a:bodyPr>
            <a:normAutofit fontScale="90000"/>
          </a:bodyPr>
          <a:lstStyle/>
          <a:p>
            <a:r>
              <a:rPr lang="en-US" dirty="0"/>
              <a:t>How Do Invasive Aquatic Species Travel?</a:t>
            </a:r>
          </a:p>
        </p:txBody>
      </p:sp>
      <p:sp>
        <p:nvSpPr>
          <p:cNvPr id="3" name="Content Placeholder 2">
            <a:extLst>
              <a:ext uri="{FF2B5EF4-FFF2-40B4-BE49-F238E27FC236}">
                <a16:creationId xmlns:a16="http://schemas.microsoft.com/office/drawing/2014/main" id="{892F7478-1F26-457D-86A2-8BA9E1E9C460}"/>
              </a:ext>
            </a:extLst>
          </p:cNvPr>
          <p:cNvSpPr>
            <a:spLocks noGrp="1"/>
          </p:cNvSpPr>
          <p:nvPr>
            <p:ph idx="1"/>
          </p:nvPr>
        </p:nvSpPr>
        <p:spPr/>
        <p:txBody>
          <a:bodyPr/>
          <a:lstStyle/>
          <a:p>
            <a:pPr marL="0" indent="0">
              <a:buNone/>
            </a:pPr>
            <a:r>
              <a:rPr lang="en-US" sz="2800" dirty="0"/>
              <a:t>Animals can travel by</a:t>
            </a:r>
          </a:p>
          <a:p>
            <a:r>
              <a:rPr lang="en-US" sz="2800" dirty="0"/>
              <a:t>Stocking</a:t>
            </a:r>
          </a:p>
          <a:p>
            <a:r>
              <a:rPr lang="en-US" sz="2800" dirty="0"/>
              <a:t>Shipping</a:t>
            </a:r>
          </a:p>
          <a:p>
            <a:r>
              <a:rPr lang="en-US" sz="2800" dirty="0"/>
              <a:t>Aquarium Release</a:t>
            </a:r>
          </a:p>
          <a:p>
            <a:r>
              <a:rPr lang="en-US" sz="2800" dirty="0"/>
              <a:t>Bait Release</a:t>
            </a:r>
          </a:p>
          <a:p>
            <a:r>
              <a:rPr lang="en-US" sz="2800" dirty="0"/>
              <a:t>Aquaculture</a:t>
            </a:r>
          </a:p>
          <a:p>
            <a:r>
              <a:rPr lang="en-US" sz="2800" dirty="0"/>
              <a:t>Canals</a:t>
            </a:r>
          </a:p>
          <a:p>
            <a:r>
              <a:rPr lang="en-US" sz="2800" dirty="0"/>
              <a:t>Pet Escape</a:t>
            </a:r>
          </a:p>
          <a:p>
            <a:endParaRPr lang="en-US" dirty="0"/>
          </a:p>
        </p:txBody>
      </p:sp>
      <p:pic>
        <p:nvPicPr>
          <p:cNvPr id="4" name="Picture 3">
            <a:extLst>
              <a:ext uri="{FF2B5EF4-FFF2-40B4-BE49-F238E27FC236}">
                <a16:creationId xmlns:a16="http://schemas.microsoft.com/office/drawing/2014/main" id="{C32588B9-C577-4892-9D9A-68F2EB3100C9}"/>
              </a:ext>
            </a:extLst>
          </p:cNvPr>
          <p:cNvPicPr>
            <a:picLocks noChangeAspect="1"/>
          </p:cNvPicPr>
          <p:nvPr/>
        </p:nvPicPr>
        <p:blipFill>
          <a:blip r:embed="rId3"/>
          <a:stretch>
            <a:fillRect/>
          </a:stretch>
        </p:blipFill>
        <p:spPr>
          <a:xfrm>
            <a:off x="3763489" y="1896250"/>
            <a:ext cx="2667546" cy="1890184"/>
          </a:xfrm>
          <a:prstGeom prst="rect">
            <a:avLst/>
          </a:prstGeom>
        </p:spPr>
      </p:pic>
      <p:pic>
        <p:nvPicPr>
          <p:cNvPr id="7" name="Picture 6">
            <a:extLst>
              <a:ext uri="{FF2B5EF4-FFF2-40B4-BE49-F238E27FC236}">
                <a16:creationId xmlns:a16="http://schemas.microsoft.com/office/drawing/2014/main" id="{807D2DD0-3BA8-47F2-AC4D-0CA863371AB7}"/>
              </a:ext>
            </a:extLst>
          </p:cNvPr>
          <p:cNvPicPr>
            <a:picLocks noChangeAspect="1"/>
          </p:cNvPicPr>
          <p:nvPr/>
        </p:nvPicPr>
        <p:blipFill>
          <a:blip r:embed="rId4"/>
          <a:stretch>
            <a:fillRect/>
          </a:stretch>
        </p:blipFill>
        <p:spPr>
          <a:xfrm>
            <a:off x="6471343" y="2825648"/>
            <a:ext cx="2515223" cy="1670152"/>
          </a:xfrm>
          <a:prstGeom prst="rect">
            <a:avLst/>
          </a:prstGeom>
        </p:spPr>
      </p:pic>
      <p:pic>
        <p:nvPicPr>
          <p:cNvPr id="9" name="Picture 8">
            <a:extLst>
              <a:ext uri="{FF2B5EF4-FFF2-40B4-BE49-F238E27FC236}">
                <a16:creationId xmlns:a16="http://schemas.microsoft.com/office/drawing/2014/main" id="{8FA0E6E6-D19A-4E23-AFF2-DBBDCD56D9A3}"/>
              </a:ext>
            </a:extLst>
          </p:cNvPr>
          <p:cNvPicPr>
            <a:picLocks noChangeAspect="1"/>
          </p:cNvPicPr>
          <p:nvPr/>
        </p:nvPicPr>
        <p:blipFill>
          <a:blip r:embed="rId5"/>
          <a:stretch>
            <a:fillRect/>
          </a:stretch>
        </p:blipFill>
        <p:spPr>
          <a:xfrm>
            <a:off x="3799177" y="3844491"/>
            <a:ext cx="2608744" cy="2022909"/>
          </a:xfrm>
          <a:prstGeom prst="rect">
            <a:avLst/>
          </a:prstGeom>
          <a:ln>
            <a:noFill/>
          </a:ln>
          <a:effectLst>
            <a:softEdge rad="112500"/>
          </a:effectLst>
        </p:spPr>
      </p:pic>
      <p:pic>
        <p:nvPicPr>
          <p:cNvPr id="10" name="Picture 9">
            <a:extLst>
              <a:ext uri="{FF2B5EF4-FFF2-40B4-BE49-F238E27FC236}">
                <a16:creationId xmlns:a16="http://schemas.microsoft.com/office/drawing/2014/main" id="{24D3AC60-2C22-4908-BAAA-A065A5D63DA2}"/>
              </a:ext>
            </a:extLst>
          </p:cNvPr>
          <p:cNvPicPr>
            <a:picLocks noChangeAspect="1"/>
          </p:cNvPicPr>
          <p:nvPr/>
        </p:nvPicPr>
        <p:blipFill>
          <a:blip r:embed="rId6"/>
          <a:stretch>
            <a:fillRect/>
          </a:stretch>
        </p:blipFill>
        <p:spPr>
          <a:xfrm>
            <a:off x="6491033" y="4534770"/>
            <a:ext cx="2567662" cy="1713629"/>
          </a:xfrm>
          <a:prstGeom prst="rect">
            <a:avLst/>
          </a:prstGeom>
        </p:spPr>
      </p:pic>
    </p:spTree>
    <p:extLst>
      <p:ext uri="{BB962C8B-B14F-4D97-AF65-F5344CB8AC3E}">
        <p14:creationId xmlns:p14="http://schemas.microsoft.com/office/powerpoint/2010/main" val="41952624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14C62-3EC8-407E-B8DE-3E79200DD869}"/>
              </a:ext>
            </a:extLst>
          </p:cNvPr>
          <p:cNvSpPr>
            <a:spLocks noGrp="1"/>
          </p:cNvSpPr>
          <p:nvPr>
            <p:ph type="title"/>
          </p:nvPr>
        </p:nvSpPr>
        <p:spPr/>
        <p:txBody>
          <a:bodyPr>
            <a:normAutofit fontScale="90000"/>
          </a:bodyPr>
          <a:lstStyle/>
          <a:p>
            <a:r>
              <a:rPr lang="en-US" dirty="0"/>
              <a:t>Status of Invasive Aquatic Species</a:t>
            </a:r>
          </a:p>
        </p:txBody>
      </p:sp>
      <p:sp>
        <p:nvSpPr>
          <p:cNvPr id="3" name="Content Placeholder 2">
            <a:extLst>
              <a:ext uri="{FF2B5EF4-FFF2-40B4-BE49-F238E27FC236}">
                <a16:creationId xmlns:a16="http://schemas.microsoft.com/office/drawing/2014/main" id="{7890A7D4-5AB6-4EAD-9CF4-43AE12FD3B9F}"/>
              </a:ext>
            </a:extLst>
          </p:cNvPr>
          <p:cNvSpPr>
            <a:spLocks noGrp="1"/>
          </p:cNvSpPr>
          <p:nvPr>
            <p:ph idx="1"/>
          </p:nvPr>
        </p:nvSpPr>
        <p:spPr/>
        <p:txBody>
          <a:bodyPr/>
          <a:lstStyle/>
          <a:p>
            <a:r>
              <a:rPr lang="en-US" sz="2400" dirty="0">
                <a:solidFill>
                  <a:schemeClr val="tx1"/>
                </a:solidFill>
              </a:rPr>
              <a:t>“Status” </a:t>
            </a:r>
            <a:r>
              <a:rPr lang="en-US" sz="2400" dirty="0"/>
              <a:t>represents the reproductive population status of the species in that particular location and includes many categories…</a:t>
            </a:r>
          </a:p>
          <a:p>
            <a:pPr lvl="1"/>
            <a:r>
              <a:rPr lang="en-US" sz="2400" dirty="0">
                <a:solidFill>
                  <a:schemeClr val="tx1"/>
                </a:solidFill>
              </a:rPr>
              <a:t>Collected</a:t>
            </a:r>
          </a:p>
          <a:p>
            <a:pPr lvl="1"/>
            <a:r>
              <a:rPr lang="en-US" sz="2400" dirty="0">
                <a:solidFill>
                  <a:schemeClr val="tx1"/>
                </a:solidFill>
              </a:rPr>
              <a:t>Established</a:t>
            </a:r>
          </a:p>
          <a:p>
            <a:pPr lvl="1"/>
            <a:r>
              <a:rPr lang="en-US" sz="2400" dirty="0">
                <a:solidFill>
                  <a:schemeClr val="tx1"/>
                </a:solidFill>
              </a:rPr>
              <a:t>Eradicated</a:t>
            </a:r>
          </a:p>
          <a:p>
            <a:pPr lvl="1"/>
            <a:r>
              <a:rPr lang="en-US" sz="2400" dirty="0">
                <a:solidFill>
                  <a:schemeClr val="tx1"/>
                </a:solidFill>
              </a:rPr>
              <a:t>Extirpated</a:t>
            </a:r>
          </a:p>
          <a:p>
            <a:pPr lvl="1"/>
            <a:r>
              <a:rPr lang="en-US" sz="2400" dirty="0">
                <a:solidFill>
                  <a:schemeClr val="tx1"/>
                </a:solidFill>
              </a:rPr>
              <a:t>Failed</a:t>
            </a:r>
          </a:p>
          <a:p>
            <a:pPr lvl="1"/>
            <a:r>
              <a:rPr lang="en-US" sz="2400" dirty="0">
                <a:solidFill>
                  <a:schemeClr val="tx1"/>
                </a:solidFill>
              </a:rPr>
              <a:t>Stocking</a:t>
            </a:r>
          </a:p>
          <a:p>
            <a:pPr lvl="1"/>
            <a:r>
              <a:rPr lang="en-US" sz="2400" dirty="0">
                <a:solidFill>
                  <a:schemeClr val="tx1"/>
                </a:solidFill>
              </a:rPr>
              <a:t>Unknown</a:t>
            </a:r>
          </a:p>
          <a:p>
            <a:endParaRPr lang="en-US" dirty="0"/>
          </a:p>
        </p:txBody>
      </p:sp>
      <p:pic>
        <p:nvPicPr>
          <p:cNvPr id="4" name="Picture 3">
            <a:extLst>
              <a:ext uri="{FF2B5EF4-FFF2-40B4-BE49-F238E27FC236}">
                <a16:creationId xmlns:a16="http://schemas.microsoft.com/office/drawing/2014/main" id="{9CF19401-5F38-4450-A2FC-6D7737A09326}"/>
              </a:ext>
            </a:extLst>
          </p:cNvPr>
          <p:cNvPicPr>
            <a:picLocks noChangeAspect="1"/>
          </p:cNvPicPr>
          <p:nvPr/>
        </p:nvPicPr>
        <p:blipFill>
          <a:blip r:embed="rId3"/>
          <a:stretch>
            <a:fillRect/>
          </a:stretch>
        </p:blipFill>
        <p:spPr>
          <a:xfrm>
            <a:off x="4572000" y="2514600"/>
            <a:ext cx="3495675" cy="3049239"/>
          </a:xfrm>
          <a:prstGeom prst="rect">
            <a:avLst/>
          </a:prstGeom>
        </p:spPr>
      </p:pic>
      <p:sp>
        <p:nvSpPr>
          <p:cNvPr id="5" name="TextBox 4">
            <a:extLst>
              <a:ext uri="{FF2B5EF4-FFF2-40B4-BE49-F238E27FC236}">
                <a16:creationId xmlns:a16="http://schemas.microsoft.com/office/drawing/2014/main" id="{314D4BFA-FA81-4DAC-8C64-AC5893212F94}"/>
              </a:ext>
            </a:extLst>
          </p:cNvPr>
          <p:cNvSpPr txBox="1"/>
          <p:nvPr/>
        </p:nvSpPr>
        <p:spPr>
          <a:xfrm>
            <a:off x="4419600" y="5624727"/>
            <a:ext cx="3810000" cy="646331"/>
          </a:xfrm>
          <a:prstGeom prst="rect">
            <a:avLst/>
          </a:prstGeom>
          <a:noFill/>
        </p:spPr>
        <p:txBody>
          <a:bodyPr wrap="square" rtlCol="0">
            <a:spAutoFit/>
          </a:bodyPr>
          <a:lstStyle/>
          <a:p>
            <a:pPr algn="ctr"/>
            <a:r>
              <a:rPr lang="en-US" dirty="0" err="1"/>
              <a:t>Didymo</a:t>
            </a:r>
            <a:r>
              <a:rPr lang="en-US" dirty="0"/>
              <a:t> or “Rock Snot” </a:t>
            </a:r>
            <a:br>
              <a:rPr lang="en-US" dirty="0"/>
            </a:br>
            <a:r>
              <a:rPr lang="en-US" dirty="0"/>
              <a:t> Not Yet Detected in Maine</a:t>
            </a:r>
          </a:p>
        </p:txBody>
      </p:sp>
    </p:spTree>
    <p:extLst>
      <p:ext uri="{BB962C8B-B14F-4D97-AF65-F5344CB8AC3E}">
        <p14:creationId xmlns:p14="http://schemas.microsoft.com/office/powerpoint/2010/main" val="13345461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F0CA9-771A-4E90-A0FD-49DBE547BBA4}"/>
              </a:ext>
            </a:extLst>
          </p:cNvPr>
          <p:cNvSpPr>
            <a:spLocks noGrp="1"/>
          </p:cNvSpPr>
          <p:nvPr>
            <p:ph type="title"/>
          </p:nvPr>
        </p:nvSpPr>
        <p:spPr/>
        <p:txBody>
          <a:bodyPr/>
          <a:lstStyle/>
          <a:p>
            <a:r>
              <a:rPr lang="en-US" dirty="0"/>
              <a:t>What’s Happening in Maine?</a:t>
            </a:r>
          </a:p>
        </p:txBody>
      </p:sp>
      <p:sp>
        <p:nvSpPr>
          <p:cNvPr id="3" name="Content Placeholder 2">
            <a:extLst>
              <a:ext uri="{FF2B5EF4-FFF2-40B4-BE49-F238E27FC236}">
                <a16:creationId xmlns:a16="http://schemas.microsoft.com/office/drawing/2014/main" id="{6EF849CC-3B9D-4B32-91E4-83CF8E590DFB}"/>
              </a:ext>
            </a:extLst>
          </p:cNvPr>
          <p:cNvSpPr>
            <a:spLocks noGrp="1"/>
          </p:cNvSpPr>
          <p:nvPr>
            <p:ph idx="1"/>
          </p:nvPr>
        </p:nvSpPr>
        <p:spPr>
          <a:xfrm>
            <a:off x="448235" y="1329205"/>
            <a:ext cx="8229600" cy="4525963"/>
          </a:xfrm>
        </p:spPr>
        <p:txBody>
          <a:bodyPr/>
          <a:lstStyle/>
          <a:p>
            <a:pPr marL="0" lvl="0" indent="0" fontAlgn="auto">
              <a:spcBef>
                <a:spcPts val="0"/>
              </a:spcBef>
              <a:spcAft>
                <a:spcPts val="0"/>
              </a:spcAft>
              <a:buNone/>
              <a:defRPr/>
            </a:pPr>
            <a:r>
              <a:rPr lang="en-US" dirty="0"/>
              <a:t>There are several programs in Maine run by various agencies that strive to reduce the effect of invasive species.</a:t>
            </a:r>
          </a:p>
          <a:p>
            <a:pPr marL="0" lvl="0" indent="0" fontAlgn="auto">
              <a:spcBef>
                <a:spcPts val="0"/>
              </a:spcBef>
              <a:spcAft>
                <a:spcPts val="0"/>
              </a:spcAft>
              <a:buNone/>
              <a:defRPr/>
            </a:pPr>
            <a:endParaRPr lang="en-US" sz="1600" dirty="0"/>
          </a:p>
          <a:p>
            <a:pPr fontAlgn="auto">
              <a:spcBef>
                <a:spcPts val="0"/>
              </a:spcBef>
              <a:spcAft>
                <a:spcPts val="0"/>
              </a:spcAft>
              <a:defRPr/>
            </a:pPr>
            <a:r>
              <a:rPr lang="en-US" sz="2400" dirty="0"/>
              <a:t>Maine Department of Environmental Protection – Invasive Aquatic Species</a:t>
            </a:r>
          </a:p>
          <a:p>
            <a:pPr fontAlgn="auto">
              <a:spcBef>
                <a:spcPts val="0"/>
              </a:spcBef>
              <a:spcAft>
                <a:spcPts val="0"/>
              </a:spcAft>
              <a:defRPr/>
            </a:pPr>
            <a:endParaRPr lang="en-US" sz="2400" dirty="0"/>
          </a:p>
          <a:p>
            <a:pPr fontAlgn="auto">
              <a:spcBef>
                <a:spcPts val="0"/>
              </a:spcBef>
              <a:spcAft>
                <a:spcPts val="0"/>
              </a:spcAft>
              <a:defRPr/>
            </a:pPr>
            <a:r>
              <a:rPr lang="en-US" sz="2400" dirty="0"/>
              <a:t>Maine Department of Inland Fisheries and Wildlife – Program to cover invasive fish.</a:t>
            </a:r>
          </a:p>
          <a:p>
            <a:pPr fontAlgn="auto">
              <a:spcBef>
                <a:spcPts val="0"/>
              </a:spcBef>
              <a:spcAft>
                <a:spcPts val="0"/>
              </a:spcAft>
              <a:defRPr/>
            </a:pPr>
            <a:endParaRPr lang="en-US" sz="2400" dirty="0"/>
          </a:p>
          <a:p>
            <a:pPr fontAlgn="auto">
              <a:spcBef>
                <a:spcPts val="0"/>
              </a:spcBef>
              <a:spcAft>
                <a:spcPts val="0"/>
              </a:spcAft>
              <a:defRPr/>
            </a:pPr>
            <a:r>
              <a:rPr lang="en-US" sz="2400" dirty="0"/>
              <a:t>Department of Marine Resources covers invasive marine species.</a:t>
            </a:r>
            <a:endParaRPr lang="en-US" dirty="0"/>
          </a:p>
        </p:txBody>
      </p:sp>
    </p:spTree>
    <p:extLst>
      <p:ext uri="{BB962C8B-B14F-4D97-AF65-F5344CB8AC3E}">
        <p14:creationId xmlns:p14="http://schemas.microsoft.com/office/powerpoint/2010/main" val="20530840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12-C7D6-43F2-A62D-B47EC097BF62}"/>
              </a:ext>
            </a:extLst>
          </p:cNvPr>
          <p:cNvSpPr>
            <a:spLocks noGrp="1"/>
          </p:cNvSpPr>
          <p:nvPr>
            <p:ph type="title"/>
          </p:nvPr>
        </p:nvSpPr>
        <p:spPr/>
        <p:txBody>
          <a:bodyPr>
            <a:normAutofit/>
          </a:bodyPr>
          <a:lstStyle/>
          <a:p>
            <a:r>
              <a:rPr lang="en-US" dirty="0"/>
              <a:t>What is an invasive plant?</a:t>
            </a:r>
          </a:p>
        </p:txBody>
      </p:sp>
      <p:sp>
        <p:nvSpPr>
          <p:cNvPr id="3" name="Content Placeholder 2">
            <a:extLst>
              <a:ext uri="{FF2B5EF4-FFF2-40B4-BE49-F238E27FC236}">
                <a16:creationId xmlns:a16="http://schemas.microsoft.com/office/drawing/2014/main" id="{3A927027-4C09-413D-B565-AE1F64466F7A}"/>
              </a:ext>
            </a:extLst>
          </p:cNvPr>
          <p:cNvSpPr>
            <a:spLocks noGrp="1"/>
          </p:cNvSpPr>
          <p:nvPr>
            <p:ph idx="1"/>
          </p:nvPr>
        </p:nvSpPr>
        <p:spPr>
          <a:xfrm>
            <a:off x="457200" y="1600200"/>
            <a:ext cx="6096000" cy="4525963"/>
          </a:xfrm>
        </p:spPr>
        <p:txBody>
          <a:bodyPr/>
          <a:lstStyle/>
          <a:p>
            <a:r>
              <a:rPr lang="en-US" sz="2200" dirty="0"/>
              <a:t>An invasive plant is defined as a plant that is not native to a particular ecosystem, whose introduction does or is likely to cause economic or environmental harm or harm to human health. </a:t>
            </a:r>
          </a:p>
          <a:p>
            <a:r>
              <a:rPr lang="en-US" sz="2200" dirty="0"/>
              <a:t>There are currently approximately 2,100 plant species recorded from Maine. </a:t>
            </a:r>
          </a:p>
          <a:p>
            <a:pPr lvl="1"/>
            <a:r>
              <a:rPr lang="en-US" sz="2000" i="1" dirty="0">
                <a:solidFill>
                  <a:srgbClr val="7030A0"/>
                </a:solidFill>
              </a:rPr>
              <a:t>Approximately one third of those is not native. </a:t>
            </a:r>
          </a:p>
          <a:p>
            <a:pPr lvl="1"/>
            <a:r>
              <a:rPr lang="en-US" sz="2000" dirty="0"/>
              <a:t>Of those plants that are not native</a:t>
            </a:r>
            <a:r>
              <a:rPr lang="en-US" sz="2000" dirty="0">
                <a:solidFill>
                  <a:srgbClr val="7030A0"/>
                </a:solidFill>
              </a:rPr>
              <a:t>, </a:t>
            </a:r>
            <a:r>
              <a:rPr lang="en-US" sz="2000" i="1" dirty="0">
                <a:solidFill>
                  <a:srgbClr val="7030A0"/>
                </a:solidFill>
              </a:rPr>
              <a:t>only a small fraction are considered invasive</a:t>
            </a:r>
            <a:r>
              <a:rPr lang="en-US" sz="2000" dirty="0"/>
              <a:t>, but these have the potential to cause great harm to our landscape.</a:t>
            </a:r>
          </a:p>
          <a:p>
            <a:endParaRPr lang="en-US" dirty="0"/>
          </a:p>
        </p:txBody>
      </p:sp>
      <p:pic>
        <p:nvPicPr>
          <p:cNvPr id="4" name="Picture 3">
            <a:extLst>
              <a:ext uri="{FF2B5EF4-FFF2-40B4-BE49-F238E27FC236}">
                <a16:creationId xmlns:a16="http://schemas.microsoft.com/office/drawing/2014/main" id="{F59DA8E8-C154-4835-80F2-389D7D9E29A2}"/>
              </a:ext>
            </a:extLst>
          </p:cNvPr>
          <p:cNvPicPr>
            <a:picLocks noChangeAspect="1"/>
          </p:cNvPicPr>
          <p:nvPr/>
        </p:nvPicPr>
        <p:blipFill>
          <a:blip r:embed="rId3"/>
          <a:stretch>
            <a:fillRect/>
          </a:stretch>
        </p:blipFill>
        <p:spPr>
          <a:xfrm>
            <a:off x="6553200" y="1749070"/>
            <a:ext cx="2362200" cy="4200958"/>
          </a:xfrm>
          <a:prstGeom prst="rect">
            <a:avLst/>
          </a:prstGeom>
        </p:spPr>
      </p:pic>
    </p:spTree>
    <p:extLst>
      <p:ext uri="{BB962C8B-B14F-4D97-AF65-F5344CB8AC3E}">
        <p14:creationId xmlns:p14="http://schemas.microsoft.com/office/powerpoint/2010/main" val="54452534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9.0&quot;&gt;&lt;object type=&quot;1&quot; unique_id=&quot;10001&quot;&gt;&lt;object type=&quot;2&quot; unique_id=&quot;10052&quot;&gt;&lt;object type=&quot;3&quot; unique_id=&quot;10053&quot;&gt;&lt;property id=&quot;20148&quot; value=&quot;5&quot;/&gt;&lt;property id=&quot;20300&quot; value=&quot;Slide 1&quot;/&gt;&lt;property id=&quot;20307&quot; value=&quot;256&quot;/&gt;&lt;/object&gt;&lt;object type=&quot;3&quot; unique_id=&quot;10054&quot;&gt;&lt;property id=&quot;20148&quot; value=&quot;5&quot;/&gt;&lt;property id=&quot;20300&quot; value=&quot;Slide 2&quot;/&gt;&lt;property id=&quot;20307&quot; value=&quot;264&quot;/&gt;&lt;/object&gt;&lt;object type=&quot;3&quot; unique_id=&quot;10055&quot;&gt;&lt;property id=&quot;20148&quot; value=&quot;5&quot;/&gt;&lt;property id=&quot;20300&quot; value=&quot;Slide 3&quot;/&gt;&lt;property id=&quot;20307&quot; value=&quot;265&quot;/&gt;&lt;/object&gt;&lt;object type=&quot;3&quot; unique_id=&quot;10058&quot;&gt;&lt;property id=&quot;20148&quot; value=&quot;5&quot;/&gt;&lt;property id=&quot;20300&quot; value=&quot;Slide 4 - &amp;quot;Add contact information www.maine.gov/dep&amp;quot;&quot;/&gt;&lt;property id=&quot;20307&quot; value=&quot;267&quot;/&gt;&lt;/object&gt;&lt;/object&gt;&lt;object type=&quot;8&quot; unique_id=&quot;10066&quot;&gt;&lt;/object&gt;&lt;/object&gt;&lt;/database&gt;"/>
  <p:tag name="MMPROD_NEXTUNIQUEID" val="10010"/>
  <p:tag name="SECTOMILLISECCONVERTED" val="1"/>
</p:tagLst>
</file>

<file path=ppt/theme/theme1.xml><?xml version="1.0" encoding="utf-8"?>
<a:theme xmlns:a="http://schemas.openxmlformats.org/drawingml/2006/main" name="ME DEP PPP-white background Style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DEP power point template 2013</Template>
  <TotalTime>127</TotalTime>
  <Words>1503</Words>
  <Application>Microsoft Office PowerPoint</Application>
  <PresentationFormat>On-screen Show (4:3)</PresentationFormat>
  <Paragraphs>172</Paragraphs>
  <Slides>17</Slides>
  <Notes>15</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17</vt:i4>
      </vt:variant>
    </vt:vector>
  </HeadingPairs>
  <TitlesOfParts>
    <vt:vector size="20" baseType="lpstr">
      <vt:lpstr>Arial</vt:lpstr>
      <vt:lpstr>Calibri</vt:lpstr>
      <vt:lpstr>ME DEP PPP-white background Style (2)</vt:lpstr>
      <vt:lpstr>Invasive Species</vt:lpstr>
      <vt:lpstr>Introduced Species and Biodiversity (Run Time 9:55)</vt:lpstr>
      <vt:lpstr>Definitions</vt:lpstr>
      <vt:lpstr>Invasive Aquatic Species</vt:lpstr>
      <vt:lpstr>Source: California Department of  Fish and Wildlife</vt:lpstr>
      <vt:lpstr>How Do Invasive Aquatic Species Travel?</vt:lpstr>
      <vt:lpstr>Status of Invasive Aquatic Species</vt:lpstr>
      <vt:lpstr>What’s Happening in Maine?</vt:lpstr>
      <vt:lpstr>What is an invasive plant?</vt:lpstr>
      <vt:lpstr>How do these plants reach our landscape?</vt:lpstr>
      <vt:lpstr>Why are invasive plants so successful on our landscape?</vt:lpstr>
      <vt:lpstr>Threats to Forests and Trees</vt:lpstr>
      <vt:lpstr>Maine DEP Program  Invasive Aquatic Plants</vt:lpstr>
      <vt:lpstr>Maine DEP – Invasive Aquatic Plants</vt:lpstr>
      <vt:lpstr>What can you do to help?</vt:lpstr>
      <vt:lpstr>Invasive Species Poster Project Introduction</vt:lpstr>
      <vt:lpstr>Add contact information www.maine.gov/dep</vt:lpstr>
    </vt:vector>
  </TitlesOfParts>
  <Company>State of Maine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Laurie Flood</dc:creator>
  <cp:lastModifiedBy>Laurie Flood</cp:lastModifiedBy>
  <cp:revision>92</cp:revision>
  <dcterms:created xsi:type="dcterms:W3CDTF">2017-10-05T14:27:42Z</dcterms:created>
  <dcterms:modified xsi:type="dcterms:W3CDTF">2018-04-01T10:08:49Z</dcterms:modified>
</cp:coreProperties>
</file>