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273" r:id="rId3"/>
    <p:sldId id="296" r:id="rId4"/>
    <p:sldId id="274" r:id="rId5"/>
    <p:sldId id="293" r:id="rId6"/>
    <p:sldId id="278" r:id="rId7"/>
    <p:sldId id="275" r:id="rId8"/>
    <p:sldId id="276" r:id="rId9"/>
    <p:sldId id="294" r:id="rId10"/>
    <p:sldId id="277" r:id="rId11"/>
    <p:sldId id="279" r:id="rId12"/>
    <p:sldId id="280" r:id="rId13"/>
    <p:sldId id="281" r:id="rId14"/>
    <p:sldId id="282" r:id="rId15"/>
    <p:sldId id="283" r:id="rId16"/>
    <p:sldId id="298" r:id="rId17"/>
    <p:sldId id="285" r:id="rId18"/>
    <p:sldId id="295" r:id="rId19"/>
    <p:sldId id="284" r:id="rId20"/>
    <p:sldId id="286" r:id="rId21"/>
    <p:sldId id="291" r:id="rId22"/>
    <p:sldId id="292" r:id="rId23"/>
    <p:sldId id="287" r:id="rId24"/>
    <p:sldId id="288" r:id="rId25"/>
    <p:sldId id="289" r:id="rId26"/>
    <p:sldId id="290" r:id="rId27"/>
    <p:sldId id="297"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267" r:id="rId41"/>
  </p:sldIdLst>
  <p:sldSz cx="9144000" cy="6858000" type="screen4x3"/>
  <p:notesSz cx="6858000" cy="9313863"/>
  <p:custDataLst>
    <p:tags r:id="rId44"/>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C47C"/>
    <a:srgbClr val="66FF99"/>
    <a:srgbClr val="4EB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69291" autoAdjust="0"/>
  </p:normalViewPr>
  <p:slideViewPr>
    <p:cSldViewPr>
      <p:cViewPr varScale="1">
        <p:scale>
          <a:sx n="47" d="100"/>
          <a:sy n="47" d="100"/>
        </p:scale>
        <p:origin x="1380" y="36"/>
      </p:cViewPr>
      <p:guideLst>
        <p:guide orient="horz" pos="2160"/>
        <p:guide pos="2880"/>
      </p:guideLst>
    </p:cSldViewPr>
  </p:slideViewPr>
  <p:outlineViewPr>
    <p:cViewPr>
      <p:scale>
        <a:sx n="33" d="100"/>
        <a:sy n="33" d="100"/>
      </p:scale>
      <p:origin x="0" y="-996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503741-BFC2-4C5B-83FD-28F6FCDBA9D5}"/>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2C9624-279F-4EBF-8ABF-E12A3401A419}"/>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AA1FD500-F5C7-403C-8D38-4FA6BA79A5C0}" type="datetimeFigureOut">
              <a:rPr lang="en-US" smtClean="0"/>
              <a:t>4/30/2018</a:t>
            </a:fld>
            <a:endParaRPr lang="en-US"/>
          </a:p>
        </p:txBody>
      </p:sp>
      <p:sp>
        <p:nvSpPr>
          <p:cNvPr id="4" name="Footer Placeholder 3">
            <a:extLst>
              <a:ext uri="{FF2B5EF4-FFF2-40B4-BE49-F238E27FC236}">
                <a16:creationId xmlns:a16="http://schemas.microsoft.com/office/drawing/2014/main" id="{4423349A-2C54-4279-91E9-026C5E42C57D}"/>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63DE69-606B-493F-8EA5-32DB9BE8BF61}"/>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31E61320-BA9A-4B23-8E43-A221E60FA98E}" type="slidenum">
              <a:rPr lang="en-US" smtClean="0"/>
              <a:t>‹#›</a:t>
            </a:fld>
            <a:endParaRPr lang="en-US"/>
          </a:p>
        </p:txBody>
      </p:sp>
    </p:spTree>
    <p:extLst>
      <p:ext uri="{BB962C8B-B14F-4D97-AF65-F5344CB8AC3E}">
        <p14:creationId xmlns:p14="http://schemas.microsoft.com/office/powerpoint/2010/main" val="1542583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B776EA87-491A-4ADF-9E42-4E887E9A6D6D}" type="datetimeFigureOut">
              <a:rPr lang="en-US" smtClean="0"/>
              <a:t>4/30/2018</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B2286B44-9F3C-4703-8A16-77A994477D98}" type="slidenum">
              <a:rPr lang="en-US" smtClean="0"/>
              <a:t>‹#›</a:t>
            </a:fld>
            <a:endParaRPr lang="en-US"/>
          </a:p>
        </p:txBody>
      </p:sp>
    </p:spTree>
    <p:extLst>
      <p:ext uri="{BB962C8B-B14F-4D97-AF65-F5344CB8AC3E}">
        <p14:creationId xmlns:p14="http://schemas.microsoft.com/office/powerpoint/2010/main" val="287915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fs.usda.gov/recarea/deschutes/recarea/?recid=7944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a:t>
            </a:fld>
            <a:endParaRPr lang="en-US"/>
          </a:p>
        </p:txBody>
      </p:sp>
    </p:spTree>
    <p:extLst>
      <p:ext uri="{BB962C8B-B14F-4D97-AF65-F5344CB8AC3E}">
        <p14:creationId xmlns:p14="http://schemas.microsoft.com/office/powerpoint/2010/main" val="1658743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https://www.bls.gov/ooh/architecture-and-engineering/environmental-engineers.htm</a:t>
            </a:r>
          </a:p>
        </p:txBody>
      </p:sp>
      <p:sp>
        <p:nvSpPr>
          <p:cNvPr id="4" name="Slide Number Placeholder 3"/>
          <p:cNvSpPr>
            <a:spLocks noGrp="1"/>
          </p:cNvSpPr>
          <p:nvPr>
            <p:ph type="sldNum" sz="quarter" idx="10"/>
          </p:nvPr>
        </p:nvSpPr>
        <p:spPr/>
        <p:txBody>
          <a:bodyPr/>
          <a:lstStyle/>
          <a:p>
            <a:fld id="{B2286B44-9F3C-4703-8A16-77A994477D98}" type="slidenum">
              <a:rPr lang="en-US" smtClean="0"/>
              <a:t>10</a:t>
            </a:fld>
            <a:endParaRPr lang="en-US"/>
          </a:p>
        </p:txBody>
      </p:sp>
    </p:spTree>
    <p:extLst>
      <p:ext uri="{BB962C8B-B14F-4D97-AF65-F5344CB8AC3E}">
        <p14:creationId xmlns:p14="http://schemas.microsoft.com/office/powerpoint/2010/main" val="202511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https://www.bls.gov/ooh/architecture-and-engineering/environmental-engineers.htm</a:t>
            </a:r>
          </a:p>
        </p:txBody>
      </p:sp>
      <p:sp>
        <p:nvSpPr>
          <p:cNvPr id="4" name="Slide Number Placeholder 3"/>
          <p:cNvSpPr>
            <a:spLocks noGrp="1"/>
          </p:cNvSpPr>
          <p:nvPr>
            <p:ph type="sldNum" sz="quarter" idx="10"/>
          </p:nvPr>
        </p:nvSpPr>
        <p:spPr/>
        <p:txBody>
          <a:bodyPr/>
          <a:lstStyle/>
          <a:p>
            <a:fld id="{B2286B44-9F3C-4703-8A16-77A994477D98}" type="slidenum">
              <a:rPr lang="en-US" smtClean="0"/>
              <a:t>11</a:t>
            </a:fld>
            <a:endParaRPr lang="en-US"/>
          </a:p>
        </p:txBody>
      </p:sp>
    </p:spTree>
    <p:extLst>
      <p:ext uri="{BB962C8B-B14F-4D97-AF65-F5344CB8AC3E}">
        <p14:creationId xmlns:p14="http://schemas.microsoft.com/office/powerpoint/2010/main" val="3997120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Duties</a:t>
            </a:r>
          </a:p>
          <a:p>
            <a:r>
              <a:rPr lang="en-US" dirty="0"/>
              <a:t>Environmental scientists and specialists typically do the following:</a:t>
            </a:r>
          </a:p>
          <a:p>
            <a:endParaRPr lang="en-US" dirty="0"/>
          </a:p>
          <a:p>
            <a:r>
              <a:rPr lang="en-US" dirty="0"/>
              <a:t>Determine data collection methods for research projects, investigations, and surveys</a:t>
            </a:r>
          </a:p>
          <a:p>
            <a:r>
              <a:rPr lang="en-US" dirty="0"/>
              <a:t>Collect and compile environmental data from samples of air, soil, water, food, and other materials for scientific analysis</a:t>
            </a:r>
          </a:p>
          <a:p>
            <a:r>
              <a:rPr lang="en-US" dirty="0"/>
              <a:t>Analyze samples, surveys, and other information to identify and assess threats to the environment</a:t>
            </a:r>
          </a:p>
          <a:p>
            <a:r>
              <a:rPr lang="en-US" dirty="0"/>
              <a:t>Develop plans to prevent, control, or fix environmental problems, such as land or water pollution</a:t>
            </a:r>
          </a:p>
          <a:p>
            <a:r>
              <a:rPr lang="en-US" dirty="0"/>
              <a:t>Provide information and guidance to government officials, businesses, and the general public on possible environmental hazards and health risks</a:t>
            </a:r>
          </a:p>
          <a:p>
            <a:r>
              <a:rPr lang="en-US" dirty="0"/>
              <a:t>Prepare technical reports and presentations that explain their research and findings</a:t>
            </a:r>
          </a:p>
          <a:p>
            <a:endParaRPr lang="en-US" dirty="0"/>
          </a:p>
          <a:p>
            <a:r>
              <a:rPr lang="en-US" dirty="0"/>
              <a:t>https://www.bls.gov/ooh/life-physical-and-social-science/environmental-scientists-and-specialists.htm</a:t>
            </a:r>
          </a:p>
        </p:txBody>
      </p:sp>
      <p:sp>
        <p:nvSpPr>
          <p:cNvPr id="4" name="Slide Number Placeholder 3"/>
          <p:cNvSpPr>
            <a:spLocks noGrp="1"/>
          </p:cNvSpPr>
          <p:nvPr>
            <p:ph type="sldNum" sz="quarter" idx="10"/>
          </p:nvPr>
        </p:nvSpPr>
        <p:spPr/>
        <p:txBody>
          <a:bodyPr/>
          <a:lstStyle/>
          <a:p>
            <a:fld id="{B2286B44-9F3C-4703-8A16-77A994477D98}" type="slidenum">
              <a:rPr lang="en-US" smtClean="0"/>
              <a:t>12</a:t>
            </a:fld>
            <a:endParaRPr lang="en-US"/>
          </a:p>
        </p:txBody>
      </p:sp>
    </p:spTree>
    <p:extLst>
      <p:ext uri="{BB962C8B-B14F-4D97-AF65-F5344CB8AC3E}">
        <p14:creationId xmlns:p14="http://schemas.microsoft.com/office/powerpoint/2010/main" val="1311198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https://www.bls.gov/ooh/life-physical-and-social-science/environmental-scientists-and-specialists.htm</a:t>
            </a:r>
          </a:p>
        </p:txBody>
      </p:sp>
      <p:sp>
        <p:nvSpPr>
          <p:cNvPr id="4" name="Slide Number Placeholder 3"/>
          <p:cNvSpPr>
            <a:spLocks noGrp="1"/>
          </p:cNvSpPr>
          <p:nvPr>
            <p:ph type="sldNum" sz="quarter" idx="10"/>
          </p:nvPr>
        </p:nvSpPr>
        <p:spPr/>
        <p:txBody>
          <a:bodyPr/>
          <a:lstStyle/>
          <a:p>
            <a:fld id="{B2286B44-9F3C-4703-8A16-77A994477D98}" type="slidenum">
              <a:rPr lang="en-US" smtClean="0"/>
              <a:t>13</a:t>
            </a:fld>
            <a:endParaRPr lang="en-US"/>
          </a:p>
        </p:txBody>
      </p:sp>
    </p:spTree>
    <p:extLst>
      <p:ext uri="{BB962C8B-B14F-4D97-AF65-F5344CB8AC3E}">
        <p14:creationId xmlns:p14="http://schemas.microsoft.com/office/powerpoint/2010/main" val="209520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https://www.bls.gov/ooh/life-physical-and-social-science/environmental-scientists-and-specialists.htm</a:t>
            </a:r>
          </a:p>
        </p:txBody>
      </p:sp>
      <p:sp>
        <p:nvSpPr>
          <p:cNvPr id="4" name="Slide Number Placeholder 3"/>
          <p:cNvSpPr>
            <a:spLocks noGrp="1"/>
          </p:cNvSpPr>
          <p:nvPr>
            <p:ph type="sldNum" sz="quarter" idx="10"/>
          </p:nvPr>
        </p:nvSpPr>
        <p:spPr/>
        <p:txBody>
          <a:bodyPr/>
          <a:lstStyle/>
          <a:p>
            <a:fld id="{B2286B44-9F3C-4703-8A16-77A994477D98}" type="slidenum">
              <a:rPr lang="en-US" smtClean="0"/>
              <a:t>14</a:t>
            </a:fld>
            <a:endParaRPr lang="en-US"/>
          </a:p>
        </p:txBody>
      </p:sp>
    </p:spTree>
    <p:extLst>
      <p:ext uri="{BB962C8B-B14F-4D97-AF65-F5344CB8AC3E}">
        <p14:creationId xmlns:p14="http://schemas.microsoft.com/office/powerpoint/2010/main" val="2733362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is Hazardous Waste?</a:t>
            </a:r>
          </a:p>
          <a:p>
            <a:r>
              <a:rPr lang="en-US" sz="1200" b="0" i="0" kern="1200" dirty="0">
                <a:solidFill>
                  <a:schemeClr val="tx1"/>
                </a:solidFill>
                <a:effectLst/>
                <a:latin typeface="+mn-lt"/>
                <a:ea typeface="+mn-ea"/>
                <a:cs typeface="+mn-cs"/>
              </a:rPr>
              <a:t>A hazardous waste is a waste that exhibits a hazardous characteristic or is a listed waste. There are four criteria that define a characteristic waste. They are:</a:t>
            </a:r>
          </a:p>
          <a:p>
            <a:r>
              <a:rPr lang="en-US" sz="1200" b="0" i="0" kern="1200" dirty="0">
                <a:solidFill>
                  <a:schemeClr val="tx1"/>
                </a:solidFill>
                <a:effectLst/>
                <a:latin typeface="+mn-lt"/>
                <a:ea typeface="+mn-ea"/>
                <a:cs typeface="+mn-cs"/>
              </a:rPr>
              <a:t>Ignitability, Corrosivity, Reactivity, Toxicity.   </a:t>
            </a:r>
          </a:p>
          <a:p>
            <a:r>
              <a:rPr lang="en-US" sz="1200" b="0" i="0" kern="1200" dirty="0">
                <a:solidFill>
                  <a:schemeClr val="tx1"/>
                </a:solidFill>
                <a:effectLst/>
                <a:latin typeface="+mn-lt"/>
                <a:ea typeface="+mn-ea"/>
                <a:cs typeface="+mn-cs"/>
              </a:rPr>
              <a:t>There are also four categories of listed wastes. They are: Non-specific sources, such as a halogenated solvent, Specific sources, such as bottom sludge from wastewater treatment of wood preserving processes that use creosote and/or </a:t>
            </a:r>
            <a:r>
              <a:rPr lang="en-US" sz="1200" b="0" i="0" kern="1200" dirty="0" err="1">
                <a:solidFill>
                  <a:schemeClr val="tx1"/>
                </a:solidFill>
                <a:effectLst/>
                <a:latin typeface="+mn-lt"/>
                <a:ea typeface="+mn-ea"/>
                <a:cs typeface="+mn-cs"/>
              </a:rPr>
              <a:t>pentachlorphenol</a:t>
            </a:r>
            <a:r>
              <a:rPr lang="en-US" sz="1200" b="0" i="0" kern="1200" dirty="0">
                <a:solidFill>
                  <a:schemeClr val="tx1"/>
                </a:solidFill>
                <a:effectLst/>
                <a:latin typeface="+mn-lt"/>
                <a:ea typeface="+mn-ea"/>
                <a:cs typeface="+mn-cs"/>
              </a:rPr>
              <a:t>, Commercial chemical products, intermediates or off-specification products. There are two lists for this category, one for acute wastes and one for non-acute wastes. An example of an acute waste is epinephrine. An example of a non-acute waste is naphthalene.</a:t>
            </a:r>
          </a:p>
          <a:p>
            <a:r>
              <a:rPr lang="en-US" sz="1200" b="0" i="0" kern="1200" dirty="0">
                <a:solidFill>
                  <a:schemeClr val="tx1"/>
                </a:solidFill>
                <a:effectLst/>
                <a:latin typeface="+mn-lt"/>
                <a:ea typeface="+mn-ea"/>
                <a:cs typeface="+mn-cs"/>
              </a:rPr>
              <a:t>Polychlorinated biphenyl. (PCB's)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http://www.safetybok.org/safety_and_training_of_oil_spill_response_workers/</a:t>
            </a:r>
          </a:p>
          <a:p>
            <a:r>
              <a:rPr lang="en-US" dirty="0"/>
              <a:t>https://www.bls.gov/ooh/construction-and-extraction/hazardous-materials-removal-workers.htm</a:t>
            </a:r>
          </a:p>
        </p:txBody>
      </p:sp>
      <p:sp>
        <p:nvSpPr>
          <p:cNvPr id="4" name="Slide Number Placeholder 3"/>
          <p:cNvSpPr>
            <a:spLocks noGrp="1"/>
          </p:cNvSpPr>
          <p:nvPr>
            <p:ph type="sldNum" sz="quarter" idx="10"/>
          </p:nvPr>
        </p:nvSpPr>
        <p:spPr/>
        <p:txBody>
          <a:bodyPr/>
          <a:lstStyle/>
          <a:p>
            <a:fld id="{B2286B44-9F3C-4703-8A16-77A994477D98}" type="slidenum">
              <a:rPr lang="en-US" smtClean="0"/>
              <a:t>15</a:t>
            </a:fld>
            <a:endParaRPr lang="en-US"/>
          </a:p>
        </p:txBody>
      </p:sp>
    </p:spTree>
    <p:extLst>
      <p:ext uri="{BB962C8B-B14F-4D97-AF65-F5344CB8AC3E}">
        <p14:creationId xmlns:p14="http://schemas.microsoft.com/office/powerpoint/2010/main" val="2365370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http://www.maine.gov/dep/spills/index.html</a:t>
            </a:r>
          </a:p>
        </p:txBody>
      </p:sp>
      <p:sp>
        <p:nvSpPr>
          <p:cNvPr id="4" name="Slide Number Placeholder 3"/>
          <p:cNvSpPr>
            <a:spLocks noGrp="1"/>
          </p:cNvSpPr>
          <p:nvPr>
            <p:ph type="sldNum" sz="quarter" idx="10"/>
          </p:nvPr>
        </p:nvSpPr>
        <p:spPr/>
        <p:txBody>
          <a:bodyPr/>
          <a:lstStyle/>
          <a:p>
            <a:fld id="{B2286B44-9F3C-4703-8A16-77A994477D98}" type="slidenum">
              <a:rPr lang="en-US" smtClean="0"/>
              <a:t>16</a:t>
            </a:fld>
            <a:endParaRPr lang="en-US"/>
          </a:p>
        </p:txBody>
      </p:sp>
    </p:spTree>
    <p:extLst>
      <p:ext uri="{BB962C8B-B14F-4D97-AF65-F5344CB8AC3E}">
        <p14:creationId xmlns:p14="http://schemas.microsoft.com/office/powerpoint/2010/main" val="410473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Occupational Safety and Health Administration</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OSHA</a:t>
            </a:r>
            <a:r>
              <a:rPr lang="en-US" sz="1200" b="0" i="0" kern="1200" dirty="0">
                <a:solidFill>
                  <a:schemeClr val="tx1"/>
                </a:solidFill>
                <a:effectLst/>
                <a:latin typeface="+mn-lt"/>
                <a:ea typeface="+mn-ea"/>
                <a:cs typeface="+mn-cs"/>
              </a:rPr>
              <a:t>) is an agency of the United States Department of Labor.  Source: https://en.wikipedia.org/wiki/Occupational_Safety_and_Health_Administration</a:t>
            </a:r>
            <a:endParaRPr lang="en-US" dirty="0"/>
          </a:p>
          <a:p>
            <a:endParaRPr lang="en-US" dirty="0"/>
          </a:p>
          <a:p>
            <a:endParaRPr lang="en-US" dirty="0"/>
          </a:p>
          <a:p>
            <a:r>
              <a:rPr lang="en-US" dirty="0"/>
              <a:t>https://www.bls.gov/ooh/construction-and-extraction/hazardous-materials-removal-workers.htm</a:t>
            </a:r>
          </a:p>
        </p:txBody>
      </p:sp>
      <p:sp>
        <p:nvSpPr>
          <p:cNvPr id="4" name="Slide Number Placeholder 3"/>
          <p:cNvSpPr>
            <a:spLocks noGrp="1"/>
          </p:cNvSpPr>
          <p:nvPr>
            <p:ph type="sldNum" sz="quarter" idx="10"/>
          </p:nvPr>
        </p:nvSpPr>
        <p:spPr/>
        <p:txBody>
          <a:bodyPr/>
          <a:lstStyle/>
          <a:p>
            <a:fld id="{B2286B44-9F3C-4703-8A16-77A994477D98}" type="slidenum">
              <a:rPr lang="en-US" smtClean="0"/>
              <a:t>17</a:t>
            </a:fld>
            <a:endParaRPr lang="en-US"/>
          </a:p>
        </p:txBody>
      </p:sp>
    </p:spTree>
    <p:extLst>
      <p:ext uri="{BB962C8B-B14F-4D97-AF65-F5344CB8AC3E}">
        <p14:creationId xmlns:p14="http://schemas.microsoft.com/office/powerpoint/2010/main" val="6656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Oil Spill – Source: http://www.maine.gov/dep/spills/emergspillresp/faqs.html</a:t>
            </a:r>
          </a:p>
          <a:p>
            <a:r>
              <a:rPr lang="en-US" dirty="0"/>
              <a:t>Middle:  Training for rail oil spill response – Source: http://bangordailynews.com/2015/06/17/news/penobscot/agencies-train-in-greenville-for-rail-oil-spill-response/</a:t>
            </a:r>
          </a:p>
          <a:p>
            <a:r>
              <a:rPr lang="en-US" dirty="0"/>
              <a:t>Right: </a:t>
            </a:r>
            <a:r>
              <a:rPr lang="en-US" sz="1200" b="0" i="0" kern="1200" dirty="0">
                <a:solidFill>
                  <a:schemeClr val="tx1"/>
                </a:solidFill>
                <a:effectLst/>
                <a:latin typeface="+mn-lt"/>
                <a:ea typeface="+mn-ea"/>
                <a:cs typeface="+mn-cs"/>
              </a:rPr>
              <a:t>Department of Environmental Protection Division of Response Services staffer Robert Williams, center, tosses the line from a containment boom to a co-worker on shore on Tuesday during a training exercise in the Kennebec River off Swan Island. Staff photo by Joe Phelan Source: http://www.centralmaine.com/2017/09/19/maine-dep-practices-oil-spill-response-in-richmond/</a:t>
            </a:r>
            <a:endParaRPr lang="en-US" b="0" dirty="0"/>
          </a:p>
        </p:txBody>
      </p:sp>
      <p:sp>
        <p:nvSpPr>
          <p:cNvPr id="4" name="Slide Number Placeholder 3"/>
          <p:cNvSpPr>
            <a:spLocks noGrp="1"/>
          </p:cNvSpPr>
          <p:nvPr>
            <p:ph type="sldNum" sz="quarter" idx="10"/>
          </p:nvPr>
        </p:nvSpPr>
        <p:spPr/>
        <p:txBody>
          <a:bodyPr/>
          <a:lstStyle/>
          <a:p>
            <a:fld id="{B2286B44-9F3C-4703-8A16-77A994477D98}" type="slidenum">
              <a:rPr lang="en-US" smtClean="0"/>
              <a:t>18</a:t>
            </a:fld>
            <a:endParaRPr lang="en-US"/>
          </a:p>
        </p:txBody>
      </p:sp>
    </p:spTree>
    <p:extLst>
      <p:ext uri="{BB962C8B-B14F-4D97-AF65-F5344CB8AC3E}">
        <p14:creationId xmlns:p14="http://schemas.microsoft.com/office/powerpoint/2010/main" val="1405775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https://www.bls.gov/ooh/construction-and-extraction/hazardous-materials-removal-workers.htm</a:t>
            </a:r>
          </a:p>
        </p:txBody>
      </p:sp>
      <p:sp>
        <p:nvSpPr>
          <p:cNvPr id="4" name="Slide Number Placeholder 3"/>
          <p:cNvSpPr>
            <a:spLocks noGrp="1"/>
          </p:cNvSpPr>
          <p:nvPr>
            <p:ph type="sldNum" sz="quarter" idx="10"/>
          </p:nvPr>
        </p:nvSpPr>
        <p:spPr/>
        <p:txBody>
          <a:bodyPr/>
          <a:lstStyle/>
          <a:p>
            <a:fld id="{B2286B44-9F3C-4703-8A16-77A994477D98}" type="slidenum">
              <a:rPr lang="en-US" smtClean="0"/>
              <a:t>19</a:t>
            </a:fld>
            <a:endParaRPr lang="en-US"/>
          </a:p>
        </p:txBody>
      </p:sp>
    </p:spTree>
    <p:extLst>
      <p:ext uri="{BB962C8B-B14F-4D97-AF65-F5344CB8AC3E}">
        <p14:creationId xmlns:p14="http://schemas.microsoft.com/office/powerpoint/2010/main" val="3757247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Lesson Plan for details.  Each of these selected careers are detailed in the following way 1) what do they do? 2) Where do they work? 3) What education is needed for this type of work?  </a:t>
            </a:r>
          </a:p>
          <a:p>
            <a:endParaRPr lang="en-US" dirty="0"/>
          </a:p>
          <a:p>
            <a:r>
              <a:rPr lang="en-US" dirty="0"/>
              <a:t>The next few slides will detail educational levels post high school that may be discussed as typical for an environmental career.</a:t>
            </a:r>
          </a:p>
        </p:txBody>
      </p:sp>
      <p:sp>
        <p:nvSpPr>
          <p:cNvPr id="4" name="Slide Number Placeholder 3"/>
          <p:cNvSpPr>
            <a:spLocks noGrp="1"/>
          </p:cNvSpPr>
          <p:nvPr>
            <p:ph type="sldNum" sz="quarter" idx="10"/>
          </p:nvPr>
        </p:nvSpPr>
        <p:spPr/>
        <p:txBody>
          <a:bodyPr/>
          <a:lstStyle/>
          <a:p>
            <a:fld id="{B2286B44-9F3C-4703-8A16-77A994477D98}" type="slidenum">
              <a:rPr lang="en-US" smtClean="0"/>
              <a:t>2</a:t>
            </a:fld>
            <a:endParaRPr lang="en-US"/>
          </a:p>
        </p:txBody>
      </p:sp>
    </p:spTree>
    <p:extLst>
      <p:ext uri="{BB962C8B-B14F-4D97-AF65-F5344CB8AC3E}">
        <p14:creationId xmlns:p14="http://schemas.microsoft.com/office/powerpoint/2010/main" val="1052697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science and protection technicians typically do the following:</a:t>
            </a:r>
          </a:p>
          <a:p>
            <a:endParaRPr lang="en-US" dirty="0"/>
          </a:p>
          <a:p>
            <a:r>
              <a:rPr lang="en-US" dirty="0"/>
              <a:t>Inspect establishments, including public places and businesses, to ensure that there are no environmental, health, or safety hazards</a:t>
            </a:r>
          </a:p>
          <a:p>
            <a:r>
              <a:rPr lang="en-US" dirty="0"/>
              <a:t>Set up and maintain equipment used to monitor pollution levels, such as remote sensors that measure emissions from smokestacks</a:t>
            </a:r>
          </a:p>
          <a:p>
            <a:r>
              <a:rPr lang="en-US" dirty="0"/>
              <a:t>Collect samples of air, soil, water, and other materials for laboratory analysis</a:t>
            </a:r>
          </a:p>
          <a:p>
            <a:r>
              <a:rPr lang="en-US" dirty="0"/>
              <a:t>Clearly label, track, and ensure the integrity of samples being transported to the laboratory</a:t>
            </a:r>
          </a:p>
          <a:p>
            <a:r>
              <a:rPr lang="en-US" dirty="0"/>
              <a:t>Use equipment, such as microscopes, to evaluate and analyze samples for the presence of pollutants or other contaminants</a:t>
            </a:r>
          </a:p>
          <a:p>
            <a:r>
              <a:rPr lang="en-US" dirty="0"/>
              <a:t>Prepare charts and reports that summarize test results</a:t>
            </a:r>
          </a:p>
          <a:p>
            <a:r>
              <a:rPr lang="en-US" dirty="0"/>
              <a:t>Discuss test results and analyses with clients</a:t>
            </a:r>
          </a:p>
          <a:p>
            <a:r>
              <a:rPr lang="en-US" dirty="0"/>
              <a:t>Verify compliance with regulations that help prevent pollution</a:t>
            </a:r>
          </a:p>
          <a:p>
            <a:endParaRPr lang="en-US" dirty="0"/>
          </a:p>
          <a:p>
            <a:r>
              <a:rPr lang="en-US" dirty="0"/>
              <a:t>https://www.bls.gov/ooh/life-physical-and-social-science/environmental-science-and-protection-technicians.htm</a:t>
            </a:r>
          </a:p>
        </p:txBody>
      </p:sp>
      <p:sp>
        <p:nvSpPr>
          <p:cNvPr id="4" name="Slide Number Placeholder 3"/>
          <p:cNvSpPr>
            <a:spLocks noGrp="1"/>
          </p:cNvSpPr>
          <p:nvPr>
            <p:ph type="sldNum" sz="quarter" idx="10"/>
          </p:nvPr>
        </p:nvSpPr>
        <p:spPr/>
        <p:txBody>
          <a:bodyPr/>
          <a:lstStyle/>
          <a:p>
            <a:fld id="{B2286B44-9F3C-4703-8A16-77A994477D98}" type="slidenum">
              <a:rPr lang="en-US" smtClean="0"/>
              <a:t>20</a:t>
            </a:fld>
            <a:endParaRPr lang="en-US"/>
          </a:p>
        </p:txBody>
      </p:sp>
    </p:spTree>
    <p:extLst>
      <p:ext uri="{BB962C8B-B14F-4D97-AF65-F5344CB8AC3E}">
        <p14:creationId xmlns:p14="http://schemas.microsoft.com/office/powerpoint/2010/main" val="2878415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https://www.bls.gov/ooh/life-physical-and-social-science/environmental-science-and-protection-technicians.htm</a:t>
            </a:r>
          </a:p>
        </p:txBody>
      </p:sp>
      <p:sp>
        <p:nvSpPr>
          <p:cNvPr id="4" name="Slide Number Placeholder 3"/>
          <p:cNvSpPr>
            <a:spLocks noGrp="1"/>
          </p:cNvSpPr>
          <p:nvPr>
            <p:ph type="sldNum" sz="quarter" idx="10"/>
          </p:nvPr>
        </p:nvSpPr>
        <p:spPr/>
        <p:txBody>
          <a:bodyPr/>
          <a:lstStyle/>
          <a:p>
            <a:fld id="{B2286B44-9F3C-4703-8A16-77A994477D98}" type="slidenum">
              <a:rPr lang="en-US" smtClean="0"/>
              <a:t>21</a:t>
            </a:fld>
            <a:endParaRPr lang="en-US"/>
          </a:p>
        </p:txBody>
      </p:sp>
    </p:spTree>
    <p:extLst>
      <p:ext uri="{BB962C8B-B14F-4D97-AF65-F5344CB8AC3E}">
        <p14:creationId xmlns:p14="http://schemas.microsoft.com/office/powerpoint/2010/main" val="2340851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https://www.bls.gov/ooh/life-physical-and-social-science/environmental-science-and-protection-technicians.htm</a:t>
            </a:r>
          </a:p>
          <a:p>
            <a:endParaRPr lang="en-US" dirty="0"/>
          </a:p>
          <a:p>
            <a:r>
              <a:rPr lang="en-US" dirty="0"/>
              <a:t>Source of Photos  (L to R): https://www.myfuture.com/images/career_assets/civilian/19_4091_00.jpg, https://www.texasgearup.com/public/content/career_190_image_hero.jpg, https://www.bls.gov/ooh/images/2095.jpg</a:t>
            </a:r>
          </a:p>
        </p:txBody>
      </p:sp>
      <p:sp>
        <p:nvSpPr>
          <p:cNvPr id="4" name="Slide Number Placeholder 3"/>
          <p:cNvSpPr>
            <a:spLocks noGrp="1"/>
          </p:cNvSpPr>
          <p:nvPr>
            <p:ph type="sldNum" sz="quarter" idx="10"/>
          </p:nvPr>
        </p:nvSpPr>
        <p:spPr/>
        <p:txBody>
          <a:bodyPr/>
          <a:lstStyle/>
          <a:p>
            <a:fld id="{B2286B44-9F3C-4703-8A16-77A994477D98}" type="slidenum">
              <a:rPr lang="en-US" smtClean="0"/>
              <a:t>22</a:t>
            </a:fld>
            <a:endParaRPr lang="en-US"/>
          </a:p>
        </p:txBody>
      </p:sp>
    </p:spTree>
    <p:extLst>
      <p:ext uri="{BB962C8B-B14F-4D97-AF65-F5344CB8AC3E}">
        <p14:creationId xmlns:p14="http://schemas.microsoft.com/office/powerpoint/2010/main" val="1965252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https://www.bls.gov/ooh/education-training-and-library/kindergarten-and-elementary-school-teachers.htm</a:t>
            </a:r>
          </a:p>
          <a:p>
            <a:endParaRPr lang="en-US" dirty="0"/>
          </a:p>
          <a:p>
            <a:r>
              <a:rPr lang="en-US" dirty="0"/>
              <a:t>https://www.bls.gov/ooh/education-training-and-library/high-school-teachers.htm</a:t>
            </a:r>
          </a:p>
        </p:txBody>
      </p:sp>
      <p:sp>
        <p:nvSpPr>
          <p:cNvPr id="4" name="Slide Number Placeholder 3"/>
          <p:cNvSpPr>
            <a:spLocks noGrp="1"/>
          </p:cNvSpPr>
          <p:nvPr>
            <p:ph type="sldNum" sz="quarter" idx="10"/>
          </p:nvPr>
        </p:nvSpPr>
        <p:spPr/>
        <p:txBody>
          <a:bodyPr/>
          <a:lstStyle/>
          <a:p>
            <a:fld id="{B2286B44-9F3C-4703-8A16-77A994477D98}" type="slidenum">
              <a:rPr lang="en-US" smtClean="0"/>
              <a:t>23</a:t>
            </a:fld>
            <a:endParaRPr lang="en-US"/>
          </a:p>
        </p:txBody>
      </p:sp>
    </p:spTree>
    <p:extLst>
      <p:ext uri="{BB962C8B-B14F-4D97-AF65-F5344CB8AC3E}">
        <p14:creationId xmlns:p14="http://schemas.microsoft.com/office/powerpoint/2010/main" val="368818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https://www.bls.gov/ooh/education-training-and-library/high-school-teachers.htm</a:t>
            </a:r>
          </a:p>
        </p:txBody>
      </p:sp>
      <p:sp>
        <p:nvSpPr>
          <p:cNvPr id="4" name="Slide Number Placeholder 3"/>
          <p:cNvSpPr>
            <a:spLocks noGrp="1"/>
          </p:cNvSpPr>
          <p:nvPr>
            <p:ph type="sldNum" sz="quarter" idx="10"/>
          </p:nvPr>
        </p:nvSpPr>
        <p:spPr/>
        <p:txBody>
          <a:bodyPr/>
          <a:lstStyle/>
          <a:p>
            <a:fld id="{B2286B44-9F3C-4703-8A16-77A994477D98}" type="slidenum">
              <a:rPr lang="en-US" smtClean="0"/>
              <a:t>24</a:t>
            </a:fld>
            <a:endParaRPr lang="en-US"/>
          </a:p>
        </p:txBody>
      </p:sp>
    </p:spTree>
    <p:extLst>
      <p:ext uri="{BB962C8B-B14F-4D97-AF65-F5344CB8AC3E}">
        <p14:creationId xmlns:p14="http://schemas.microsoft.com/office/powerpoint/2010/main" val="289132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left: kindergarten and elementary – Source: https://www.bls.gov/ooh/images/2175.jpg</a:t>
            </a:r>
          </a:p>
          <a:p>
            <a:r>
              <a:rPr lang="en-US" dirty="0"/>
              <a:t>Middle: high school – Source: https://makeitbetter.net/wp-content/uploads/2016/08/5-Things-Your-Childs-High-School-Teachers-Want-You-to-Know.jpg</a:t>
            </a:r>
          </a:p>
          <a:p>
            <a:r>
              <a:rPr lang="en-US" dirty="0"/>
              <a:t>Right: college: https://images.csmonitor.com/csm/2013/03/COLLEGE%20TEACHING.jpg?alias=standard_600x400</a:t>
            </a:r>
          </a:p>
        </p:txBody>
      </p:sp>
      <p:sp>
        <p:nvSpPr>
          <p:cNvPr id="4" name="Slide Number Placeholder 3"/>
          <p:cNvSpPr>
            <a:spLocks noGrp="1"/>
          </p:cNvSpPr>
          <p:nvPr>
            <p:ph type="sldNum" sz="quarter" idx="10"/>
          </p:nvPr>
        </p:nvSpPr>
        <p:spPr/>
        <p:txBody>
          <a:bodyPr/>
          <a:lstStyle/>
          <a:p>
            <a:fld id="{B2286B44-9F3C-4703-8A16-77A994477D98}" type="slidenum">
              <a:rPr lang="en-US" smtClean="0"/>
              <a:t>25</a:t>
            </a:fld>
            <a:endParaRPr lang="en-US"/>
          </a:p>
        </p:txBody>
      </p:sp>
    </p:spTree>
    <p:extLst>
      <p:ext uri="{BB962C8B-B14F-4D97-AF65-F5344CB8AC3E}">
        <p14:creationId xmlns:p14="http://schemas.microsoft.com/office/powerpoint/2010/main" val="1926474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https://learn.org/articles/How_Do_I_Become_a_Conservationist.html</a:t>
            </a:r>
          </a:p>
        </p:txBody>
      </p:sp>
      <p:sp>
        <p:nvSpPr>
          <p:cNvPr id="4" name="Slide Number Placeholder 3"/>
          <p:cNvSpPr>
            <a:spLocks noGrp="1"/>
          </p:cNvSpPr>
          <p:nvPr>
            <p:ph type="sldNum" sz="quarter" idx="10"/>
          </p:nvPr>
        </p:nvSpPr>
        <p:spPr/>
        <p:txBody>
          <a:bodyPr/>
          <a:lstStyle/>
          <a:p>
            <a:fld id="{B2286B44-9F3C-4703-8A16-77A994477D98}" type="slidenum">
              <a:rPr lang="en-US" smtClean="0"/>
              <a:t>26</a:t>
            </a:fld>
            <a:endParaRPr lang="en-US"/>
          </a:p>
        </p:txBody>
      </p:sp>
    </p:spTree>
    <p:extLst>
      <p:ext uri="{BB962C8B-B14F-4D97-AF65-F5344CB8AC3E}">
        <p14:creationId xmlns:p14="http://schemas.microsoft.com/office/powerpoint/2010/main" val="1828274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Scientist Jody Shoemaker – source: https://www.google.com/</a:t>
            </a:r>
            <a:r>
              <a:rPr lang="en-US" dirty="0" err="1"/>
              <a:t>search?rlz</a:t>
            </a:r>
            <a:r>
              <a:rPr lang="en-US" dirty="0"/>
              <a:t>=1C1GGRV_enUS751US751&amp;biw=1227&amp;bih=577&amp;tbm=</a:t>
            </a:r>
            <a:r>
              <a:rPr lang="en-US" dirty="0" err="1"/>
              <a:t>isch&amp;sa</a:t>
            </a:r>
            <a:r>
              <a:rPr lang="en-US" dirty="0"/>
              <a:t>=1&amp;ei=mIrnWt7LHfGm_QaokJiABQ&amp;q=</a:t>
            </a:r>
            <a:r>
              <a:rPr lang="en-US" dirty="0" err="1"/>
              <a:t>epa+chemist&amp;oq</a:t>
            </a:r>
            <a:r>
              <a:rPr lang="en-US" dirty="0"/>
              <a:t>=</a:t>
            </a:r>
            <a:r>
              <a:rPr lang="en-US" dirty="0" err="1"/>
              <a:t>epa+chemist&amp;gs_l</a:t>
            </a:r>
            <a:r>
              <a:rPr lang="en-US" dirty="0"/>
              <a:t>=psy-ab.3..0i24k1l4.2321.3908.0.4751.12.8.0.0.0.0.148.863.3j5.8.0....0...1c.1.64.psy-ab..7.5.550....0._kb0KNiivrE#imgrc=BJemLTp6HiOH4M:</a:t>
            </a:r>
          </a:p>
        </p:txBody>
      </p:sp>
      <p:sp>
        <p:nvSpPr>
          <p:cNvPr id="4" name="Slide Number Placeholder 3"/>
          <p:cNvSpPr>
            <a:spLocks noGrp="1"/>
          </p:cNvSpPr>
          <p:nvPr>
            <p:ph type="sldNum" sz="quarter" idx="10"/>
          </p:nvPr>
        </p:nvSpPr>
        <p:spPr/>
        <p:txBody>
          <a:bodyPr/>
          <a:lstStyle/>
          <a:p>
            <a:fld id="{B2286B44-9F3C-4703-8A16-77A994477D98}" type="slidenum">
              <a:rPr lang="en-US" smtClean="0"/>
              <a:t>28</a:t>
            </a:fld>
            <a:endParaRPr lang="en-US"/>
          </a:p>
        </p:txBody>
      </p:sp>
    </p:spTree>
    <p:extLst>
      <p:ext uri="{BB962C8B-B14F-4D97-AF65-F5344CB8AC3E}">
        <p14:creationId xmlns:p14="http://schemas.microsoft.com/office/powerpoint/2010/main" val="1931430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EPA Chemist Quincy Teng, Ph.D.</a:t>
            </a:r>
            <a:endParaRPr lang="en-US" dirty="0"/>
          </a:p>
          <a:p>
            <a:endParaRPr lang="en-US" dirty="0"/>
          </a:p>
          <a:p>
            <a:endParaRPr lang="en-US" dirty="0"/>
          </a:p>
          <a:p>
            <a:r>
              <a:rPr lang="en-US" dirty="0"/>
              <a:t>Source: https://www.google.com/</a:t>
            </a:r>
            <a:r>
              <a:rPr lang="en-US" dirty="0" err="1"/>
              <a:t>search?rlz</a:t>
            </a:r>
            <a:r>
              <a:rPr lang="en-US" dirty="0"/>
              <a:t>=1C1GGRV_enUS751US751&amp;biw=1227&amp;bih=577&amp;tbm=</a:t>
            </a:r>
            <a:r>
              <a:rPr lang="en-US" dirty="0" err="1"/>
              <a:t>isch&amp;sa</a:t>
            </a:r>
            <a:r>
              <a:rPr lang="en-US" dirty="0"/>
              <a:t>=1&amp;ei=mIrnWt7LHfGm_QaokJiABQ&amp;q=</a:t>
            </a:r>
            <a:r>
              <a:rPr lang="en-US" dirty="0" err="1"/>
              <a:t>epa+chemist&amp;oq</a:t>
            </a:r>
            <a:r>
              <a:rPr lang="en-US" dirty="0"/>
              <a:t>=</a:t>
            </a:r>
            <a:r>
              <a:rPr lang="en-US" dirty="0" err="1"/>
              <a:t>epa+chemist&amp;gs_l</a:t>
            </a:r>
            <a:r>
              <a:rPr lang="en-US" dirty="0"/>
              <a:t>=psy-ab.3..0i24k1l4.2321.3908.0.4751.12.8.0.0.0.0.148.863.3j5.8.0....0...1c.1.64.psy-ab..7.5.550....0._kb0KNiivrE#imgrc=1xH2MbLQONCqIM:</a:t>
            </a:r>
          </a:p>
        </p:txBody>
      </p:sp>
      <p:sp>
        <p:nvSpPr>
          <p:cNvPr id="4" name="Slide Number Placeholder 3"/>
          <p:cNvSpPr>
            <a:spLocks noGrp="1"/>
          </p:cNvSpPr>
          <p:nvPr>
            <p:ph type="sldNum" sz="quarter" idx="10"/>
          </p:nvPr>
        </p:nvSpPr>
        <p:spPr/>
        <p:txBody>
          <a:bodyPr/>
          <a:lstStyle/>
          <a:p>
            <a:fld id="{B2286B44-9F3C-4703-8A16-77A994477D98}" type="slidenum">
              <a:rPr lang="en-US" smtClean="0"/>
              <a:t>29</a:t>
            </a:fld>
            <a:endParaRPr lang="en-US"/>
          </a:p>
        </p:txBody>
      </p:sp>
    </p:spTree>
    <p:extLst>
      <p:ext uri="{BB962C8B-B14F-4D97-AF65-F5344CB8AC3E}">
        <p14:creationId xmlns:p14="http://schemas.microsoft.com/office/powerpoint/2010/main" val="3171761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https://filtercon.wordpress.com/tag/durango/</a:t>
            </a:r>
          </a:p>
          <a:p>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31</a:t>
            </a:fld>
            <a:endParaRPr lang="en-US"/>
          </a:p>
        </p:txBody>
      </p:sp>
    </p:spTree>
    <p:extLst>
      <p:ext uri="{BB962C8B-B14F-4D97-AF65-F5344CB8AC3E}">
        <p14:creationId xmlns:p14="http://schemas.microsoft.com/office/powerpoint/2010/main" val="87724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kern="1200" dirty="0">
                <a:solidFill>
                  <a:schemeClr val="tx1"/>
                </a:solidFill>
                <a:effectLst/>
                <a:latin typeface="+mn-lt"/>
                <a:ea typeface="+mn-ea"/>
                <a:cs typeface="+mn-cs"/>
              </a:rPr>
              <a:t>High School </a:t>
            </a:r>
            <a:r>
              <a:rPr lang="en-US" sz="1200" b="0" i="0" u="none" kern="1200" dirty="0">
                <a:solidFill>
                  <a:schemeClr val="tx1"/>
                </a:solidFill>
                <a:effectLst/>
                <a:latin typeface="+mn-lt"/>
                <a:ea typeface="+mn-ea"/>
                <a:cs typeface="+mn-cs"/>
              </a:rPr>
              <a:t>or </a:t>
            </a:r>
            <a:r>
              <a:rPr lang="en-US" sz="1200" b="1" i="0" u="none" kern="1200" dirty="0">
                <a:solidFill>
                  <a:schemeClr val="tx1"/>
                </a:solidFill>
                <a:effectLst/>
                <a:latin typeface="+mn-lt"/>
                <a:ea typeface="+mn-ea"/>
                <a:cs typeface="+mn-cs"/>
              </a:rPr>
              <a:t>General Equivalency Diploma </a:t>
            </a:r>
            <a:r>
              <a:rPr lang="en-US" sz="1200" b="0" i="0" u="none" kern="1200" dirty="0">
                <a:solidFill>
                  <a:schemeClr val="tx1"/>
                </a:solidFill>
                <a:effectLst/>
                <a:latin typeface="+mn-lt"/>
                <a:ea typeface="+mn-ea"/>
                <a:cs typeface="+mn-cs"/>
              </a:rPr>
              <a:t>are the minimum needed educational level to work in the environmental careers, for most cases.</a:t>
            </a:r>
          </a:p>
          <a:p>
            <a:endParaRPr lang="en-US" sz="1200" b="0" i="0" u="none"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Technical Training</a:t>
            </a:r>
            <a:r>
              <a:rPr lang="en-US" sz="1200" b="0" i="0" u="none" kern="1200" dirty="0">
                <a:solidFill>
                  <a:schemeClr val="tx1"/>
                </a:solidFill>
                <a:effectLst/>
                <a:latin typeface="+mn-lt"/>
                <a:ea typeface="+mn-ea"/>
                <a:cs typeface="+mn-cs"/>
              </a:rPr>
              <a:t> teaches the skills needed to design, develop, implement, maintain, support or operate a particular technology or related application, product or service. Source: https://www.trainingindustry.com/glossary/technical-training/</a:t>
            </a: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An </a:t>
            </a:r>
            <a:r>
              <a:rPr lang="en-US" sz="1200" b="1" i="0" u="none" kern="1200" dirty="0">
                <a:solidFill>
                  <a:schemeClr val="tx1"/>
                </a:solidFill>
                <a:effectLst/>
                <a:latin typeface="+mn-lt"/>
                <a:ea typeface="+mn-ea"/>
                <a:cs typeface="+mn-cs"/>
              </a:rPr>
              <a:t>associate degree</a:t>
            </a:r>
            <a:r>
              <a:rPr lang="en-US" sz="1200" b="0" i="0" u="none" kern="1200" dirty="0">
                <a:solidFill>
                  <a:schemeClr val="tx1"/>
                </a:solidFill>
                <a:effectLst/>
                <a:latin typeface="+mn-lt"/>
                <a:ea typeface="+mn-ea"/>
                <a:cs typeface="+mn-cs"/>
              </a:rPr>
              <a:t> (or associate's degree) is an undergraduate academic degree awarded by colleges and universities upon completion of a course of study intended to usually last two years. It is considered to be greater level of education than a high school diploma or General Equivalency Diploma (GED).  </a:t>
            </a:r>
            <a:br>
              <a:rPr lang="en-US" sz="1200" b="0" i="0" u="none" kern="1200" dirty="0">
                <a:solidFill>
                  <a:schemeClr val="tx1"/>
                </a:solidFill>
                <a:effectLst/>
                <a:latin typeface="+mn-lt"/>
                <a:ea typeface="+mn-ea"/>
                <a:cs typeface="+mn-cs"/>
              </a:rPr>
            </a:br>
            <a:r>
              <a:rPr lang="en-US" sz="1200" b="0" i="0" u="none" kern="1200" dirty="0">
                <a:solidFill>
                  <a:schemeClr val="tx1"/>
                </a:solidFill>
                <a:effectLst/>
                <a:latin typeface="+mn-lt"/>
                <a:ea typeface="+mn-ea"/>
                <a:cs typeface="+mn-cs"/>
              </a:rPr>
              <a:t>Source: https://en.wikipedia.org/wiki/Associate_degree</a:t>
            </a: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A </a:t>
            </a:r>
            <a:r>
              <a:rPr lang="en-US" sz="1200" b="1" i="0" u="none" kern="1200" dirty="0">
                <a:solidFill>
                  <a:schemeClr val="tx1"/>
                </a:solidFill>
                <a:effectLst/>
                <a:latin typeface="+mn-lt"/>
                <a:ea typeface="+mn-ea"/>
                <a:cs typeface="+mn-cs"/>
              </a:rPr>
              <a:t>bachelor's degree</a:t>
            </a:r>
            <a:r>
              <a:rPr lang="en-US" sz="1200" b="0" i="0" u="none" kern="1200" dirty="0">
                <a:solidFill>
                  <a:schemeClr val="tx1"/>
                </a:solidFill>
                <a:effectLst/>
                <a:latin typeface="+mn-lt"/>
                <a:ea typeface="+mn-ea"/>
                <a:cs typeface="+mn-cs"/>
              </a:rPr>
              <a:t> (from Middle Latin baccalaureus) or baccalaureate (from Modern Latin </a:t>
            </a:r>
            <a:r>
              <a:rPr lang="en-US" sz="1200" b="0" i="0" u="none" kern="1200" dirty="0" err="1">
                <a:solidFill>
                  <a:schemeClr val="tx1"/>
                </a:solidFill>
                <a:effectLst/>
                <a:latin typeface="+mn-lt"/>
                <a:ea typeface="+mn-ea"/>
                <a:cs typeface="+mn-cs"/>
              </a:rPr>
              <a:t>baccalaureatus</a:t>
            </a:r>
            <a:r>
              <a:rPr lang="en-US" sz="1200" b="0" i="0" u="none" kern="1200" dirty="0">
                <a:solidFill>
                  <a:schemeClr val="tx1"/>
                </a:solidFill>
                <a:effectLst/>
                <a:latin typeface="+mn-lt"/>
                <a:ea typeface="+mn-ea"/>
                <a:cs typeface="+mn-cs"/>
              </a:rPr>
              <a:t>) is an undergraduate academic degree awarded by colleges and universities upon completion of a course of study lasting three to seven years – often four years in the U.S. - (depending on institution and academic discipline). </a:t>
            </a:r>
            <a:br>
              <a:rPr lang="en-US" sz="1200" b="0" i="0" u="none" kern="1200" dirty="0">
                <a:solidFill>
                  <a:schemeClr val="tx1"/>
                </a:solidFill>
                <a:effectLst/>
                <a:latin typeface="+mn-lt"/>
                <a:ea typeface="+mn-ea"/>
                <a:cs typeface="+mn-cs"/>
              </a:rPr>
            </a:br>
            <a:r>
              <a:rPr lang="en-US" sz="1200" b="0" i="0" u="none" kern="1200" dirty="0">
                <a:solidFill>
                  <a:schemeClr val="tx1"/>
                </a:solidFill>
                <a:effectLst/>
                <a:latin typeface="+mn-lt"/>
                <a:ea typeface="+mn-ea"/>
                <a:cs typeface="+mn-cs"/>
              </a:rPr>
              <a:t>Source: https://en.wikipedia.org/wiki/Bachelor%27s_degree</a:t>
            </a:r>
            <a:endParaRPr lang="en-US" b="0" u="none" dirty="0"/>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A </a:t>
            </a:r>
            <a:r>
              <a:rPr lang="en-US" sz="1200" b="1" i="0" u="none" kern="1200" dirty="0">
                <a:solidFill>
                  <a:schemeClr val="tx1"/>
                </a:solidFill>
                <a:effectLst/>
                <a:latin typeface="+mn-lt"/>
                <a:ea typeface="+mn-ea"/>
                <a:cs typeface="+mn-cs"/>
              </a:rPr>
              <a:t>master's degree</a:t>
            </a:r>
            <a:r>
              <a:rPr lang="en-US" sz="1200" b="0" i="0" u="none" kern="1200" dirty="0">
                <a:solidFill>
                  <a:schemeClr val="tx1"/>
                </a:solidFill>
                <a:effectLst/>
                <a:latin typeface="+mn-lt"/>
                <a:ea typeface="+mn-ea"/>
                <a:cs typeface="+mn-cs"/>
              </a:rPr>
              <a:t> (from Latin magister) is usually a second-cycle academic degree awarded by universities or colleges upon completion of a course of study demonstrating mastery or a high-order overview of a specific field of study or area of professional practice.  </a:t>
            </a:r>
            <a:br>
              <a:rPr lang="en-US" sz="1200" b="0" i="0" u="none" kern="1200" dirty="0">
                <a:solidFill>
                  <a:schemeClr val="tx1"/>
                </a:solidFill>
                <a:effectLst/>
                <a:latin typeface="+mn-lt"/>
                <a:ea typeface="+mn-ea"/>
                <a:cs typeface="+mn-cs"/>
              </a:rPr>
            </a:br>
            <a:r>
              <a:rPr lang="en-US" sz="1200" b="0" i="0" u="none" kern="1200" dirty="0">
                <a:solidFill>
                  <a:schemeClr val="tx1"/>
                </a:solidFill>
                <a:effectLst/>
                <a:latin typeface="+mn-lt"/>
                <a:ea typeface="+mn-ea"/>
                <a:cs typeface="+mn-cs"/>
              </a:rPr>
              <a:t>Source: https://en.wikipedia.org/wiki/Master%27s_degree     Typically takes several years.</a:t>
            </a: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A </a:t>
            </a:r>
            <a:r>
              <a:rPr lang="en-US" sz="1200" b="1" i="0" u="none" kern="1200" dirty="0">
                <a:solidFill>
                  <a:schemeClr val="tx1"/>
                </a:solidFill>
                <a:effectLst/>
                <a:latin typeface="+mn-lt"/>
                <a:ea typeface="+mn-ea"/>
                <a:cs typeface="+mn-cs"/>
              </a:rPr>
              <a:t>doctorate</a:t>
            </a:r>
            <a:r>
              <a:rPr lang="en-US" sz="1200" b="0" i="0" u="none" kern="1200" dirty="0">
                <a:solidFill>
                  <a:schemeClr val="tx1"/>
                </a:solidFill>
                <a:effectLst/>
                <a:latin typeface="+mn-lt"/>
                <a:ea typeface="+mn-ea"/>
                <a:cs typeface="+mn-cs"/>
              </a:rPr>
              <a:t> (from </a:t>
            </a:r>
            <a:r>
              <a:rPr lang="en-US" sz="1200" b="0" i="0" u="none" strike="noStrike" kern="1200" dirty="0">
                <a:solidFill>
                  <a:schemeClr val="tx1"/>
                </a:solidFill>
                <a:effectLst/>
                <a:latin typeface="+mn-lt"/>
                <a:ea typeface="+mn-ea"/>
                <a:cs typeface="+mn-cs"/>
              </a:rPr>
              <a:t>Latin</a:t>
            </a:r>
            <a:r>
              <a:rPr lang="en-US" sz="1200" b="0" i="0"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docere</a:t>
            </a:r>
            <a:r>
              <a:rPr lang="en-US" sz="1200" b="0" i="0" u="none" kern="1200" dirty="0">
                <a:solidFill>
                  <a:schemeClr val="tx1"/>
                </a:solidFill>
                <a:effectLst/>
                <a:latin typeface="+mn-lt"/>
                <a:ea typeface="+mn-ea"/>
                <a:cs typeface="+mn-cs"/>
              </a:rPr>
              <a:t>, "to teach") or doctor's degree (from Latin </a:t>
            </a:r>
            <a:r>
              <a:rPr lang="en-US" sz="1200" b="0" i="1" u="none" kern="1200" dirty="0">
                <a:solidFill>
                  <a:schemeClr val="tx1"/>
                </a:solidFill>
                <a:effectLst/>
                <a:latin typeface="+mn-lt"/>
                <a:ea typeface="+mn-ea"/>
                <a:cs typeface="+mn-cs"/>
              </a:rPr>
              <a:t>doctor</a:t>
            </a:r>
            <a:r>
              <a:rPr lang="en-US" sz="1200" b="0" i="0" u="none" kern="1200" dirty="0">
                <a:solidFill>
                  <a:schemeClr val="tx1"/>
                </a:solidFill>
                <a:effectLst/>
                <a:latin typeface="+mn-lt"/>
                <a:ea typeface="+mn-ea"/>
                <a:cs typeface="+mn-cs"/>
              </a:rPr>
              <a:t>, "teacher") or doctoral degree (from the ancient formalism </a:t>
            </a:r>
            <a:r>
              <a:rPr lang="en-US" sz="1200" b="0" i="1" u="none" kern="1200" dirty="0" err="1">
                <a:solidFill>
                  <a:schemeClr val="tx1"/>
                </a:solidFill>
                <a:effectLst/>
                <a:latin typeface="+mn-lt"/>
                <a:ea typeface="+mn-ea"/>
                <a:cs typeface="+mn-cs"/>
              </a:rPr>
              <a:t>licentia</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docendi</a:t>
            </a:r>
            <a:r>
              <a:rPr lang="en-US" sz="1200" b="0" i="0" u="none" kern="1200" dirty="0">
                <a:solidFill>
                  <a:schemeClr val="tx1"/>
                </a:solidFill>
                <a:effectLst/>
                <a:latin typeface="+mn-lt"/>
                <a:ea typeface="+mn-ea"/>
                <a:cs typeface="+mn-cs"/>
              </a:rPr>
              <a:t>) is awarded by universities that is, in most countries, a research degree that qualifies the holder to teach at the university level in the degree's field, or to work in a specific profession.      </a:t>
            </a:r>
            <a:br>
              <a:rPr lang="en-US" sz="1200" b="0" i="0" u="none" kern="1200" dirty="0">
                <a:solidFill>
                  <a:schemeClr val="tx1"/>
                </a:solidFill>
                <a:effectLst/>
                <a:latin typeface="+mn-lt"/>
                <a:ea typeface="+mn-ea"/>
                <a:cs typeface="+mn-cs"/>
              </a:rPr>
            </a:br>
            <a:r>
              <a:rPr lang="en-US" sz="1200" b="0" i="0" u="none" kern="1200" dirty="0">
                <a:solidFill>
                  <a:schemeClr val="tx1"/>
                </a:solidFill>
                <a:effectLst/>
                <a:latin typeface="+mn-lt"/>
                <a:ea typeface="+mn-ea"/>
                <a:cs typeface="+mn-cs"/>
              </a:rPr>
              <a:t>Source: https://en.wikipedia.org/wiki/Doctorate</a:t>
            </a:r>
            <a:endParaRPr lang="en-US" b="0" u="none"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3</a:t>
            </a:fld>
            <a:endParaRPr lang="en-US"/>
          </a:p>
        </p:txBody>
      </p:sp>
    </p:spTree>
    <p:extLst>
      <p:ext uri="{BB962C8B-B14F-4D97-AF65-F5344CB8AC3E}">
        <p14:creationId xmlns:p14="http://schemas.microsoft.com/office/powerpoint/2010/main" val="3069062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Farmington River Watershed Association</a:t>
            </a:r>
          </a:p>
        </p:txBody>
      </p:sp>
      <p:sp>
        <p:nvSpPr>
          <p:cNvPr id="4" name="Slide Number Placeholder 3"/>
          <p:cNvSpPr>
            <a:spLocks noGrp="1"/>
          </p:cNvSpPr>
          <p:nvPr>
            <p:ph type="sldNum" sz="quarter" idx="10"/>
          </p:nvPr>
        </p:nvSpPr>
        <p:spPr/>
        <p:txBody>
          <a:bodyPr/>
          <a:lstStyle/>
          <a:p>
            <a:fld id="{B2286B44-9F3C-4703-8A16-77A994477D98}" type="slidenum">
              <a:rPr lang="en-US" smtClean="0"/>
              <a:t>33</a:t>
            </a:fld>
            <a:endParaRPr lang="en-US"/>
          </a:p>
        </p:txBody>
      </p:sp>
    </p:spTree>
    <p:extLst>
      <p:ext uri="{BB962C8B-B14F-4D97-AF65-F5344CB8AC3E}">
        <p14:creationId xmlns:p14="http://schemas.microsoft.com/office/powerpoint/2010/main" val="3632256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Peter </a:t>
            </a:r>
            <a:r>
              <a:rPr lang="en-US" sz="1200" b="0" i="0" kern="1200" dirty="0" err="1">
                <a:solidFill>
                  <a:schemeClr val="tx1"/>
                </a:solidFill>
                <a:effectLst/>
                <a:latin typeface="+mn-lt"/>
                <a:ea typeface="+mn-ea"/>
                <a:cs typeface="+mn-cs"/>
              </a:rPr>
              <a:t>Beedlow</a:t>
            </a:r>
            <a:r>
              <a:rPr lang="en-US" sz="1200" b="0" i="0" kern="1200" dirty="0">
                <a:solidFill>
                  <a:schemeClr val="tx1"/>
                </a:solidFill>
                <a:effectLst/>
                <a:latin typeface="+mn-lt"/>
                <a:ea typeface="+mn-ea"/>
                <a:cs typeface="+mn-cs"/>
              </a:rPr>
              <a:t> with EPA colleague Steve Cline at the foot of Collier Glacier where they were tasked with retrieving government equipment from the face of </a:t>
            </a:r>
            <a:r>
              <a:rPr lang="en-US" sz="1200" b="0" i="0" u="sng" kern="1200" dirty="0">
                <a:solidFill>
                  <a:schemeClr val="tx1"/>
                </a:solidFill>
                <a:effectLst/>
                <a:latin typeface="+mn-lt"/>
                <a:ea typeface="+mn-ea"/>
                <a:cs typeface="+mn-cs"/>
                <a:hlinkClick r:id="rId3"/>
              </a:rPr>
              <a:t>Collier Glacier</a:t>
            </a:r>
            <a:r>
              <a:rPr lang="en-US" sz="1200" b="0" i="0" kern="1200" dirty="0">
                <a:solidFill>
                  <a:schemeClr val="tx1"/>
                </a:solidFill>
                <a:effectLst/>
                <a:latin typeface="+mn-lt"/>
                <a:ea typeface="+mn-ea"/>
                <a:cs typeface="+mn-cs"/>
              </a:rPr>
              <a:t> in the Three Sisters Wilderness area of Oregon’s Deschutes National Forest. </a:t>
            </a:r>
            <a:endParaRPr lang="en-US" dirty="0"/>
          </a:p>
          <a:p>
            <a:endParaRPr lang="en-US" dirty="0"/>
          </a:p>
          <a:p>
            <a:r>
              <a:rPr lang="en-US" dirty="0"/>
              <a:t>Source: https://blog.epa.gov/blog/tag/usgs/</a:t>
            </a:r>
          </a:p>
        </p:txBody>
      </p:sp>
      <p:sp>
        <p:nvSpPr>
          <p:cNvPr id="4" name="Slide Number Placeholder 3"/>
          <p:cNvSpPr>
            <a:spLocks noGrp="1"/>
          </p:cNvSpPr>
          <p:nvPr>
            <p:ph type="sldNum" sz="quarter" idx="10"/>
          </p:nvPr>
        </p:nvSpPr>
        <p:spPr/>
        <p:txBody>
          <a:bodyPr/>
          <a:lstStyle/>
          <a:p>
            <a:fld id="{B2286B44-9F3C-4703-8A16-77A994477D98}" type="slidenum">
              <a:rPr lang="en-US" smtClean="0"/>
              <a:t>35</a:t>
            </a:fld>
            <a:endParaRPr lang="en-US"/>
          </a:p>
        </p:txBody>
      </p:sp>
    </p:spTree>
    <p:extLst>
      <p:ext uri="{BB962C8B-B14F-4D97-AF65-F5344CB8AC3E}">
        <p14:creationId xmlns:p14="http://schemas.microsoft.com/office/powerpoint/2010/main" val="2973011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Steve Way, on-scene coordinator for the EPA, stands in front of the facility that treats water coming out of the Gold King Mine.</a:t>
            </a:r>
            <a:endParaRPr lang="en-US" dirty="0"/>
          </a:p>
          <a:p>
            <a:endParaRPr lang="en-US" dirty="0"/>
          </a:p>
          <a:p>
            <a:endParaRPr lang="en-US" dirty="0"/>
          </a:p>
          <a:p>
            <a:r>
              <a:rPr lang="en-US" dirty="0"/>
              <a:t>Source: https://www.google.com/search?q=EPA+geologist&amp;rlz=1C1GGRV_enUS751US751&amp;source=lnms&amp;tbm=isch&amp;sa=X&amp;ved=2ahUKEwiGv9ay-uLaAhWSct8KHZXGCIgQ_AUoAnoECAAQBA&amp;biw=1227&amp;bih=577#imgrc=I44es2UW0b-IlM:</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36</a:t>
            </a:fld>
            <a:endParaRPr lang="en-US"/>
          </a:p>
        </p:txBody>
      </p:sp>
    </p:spTree>
    <p:extLst>
      <p:ext uri="{BB962C8B-B14F-4D97-AF65-F5344CB8AC3E}">
        <p14:creationId xmlns:p14="http://schemas.microsoft.com/office/powerpoint/2010/main" val="308235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Pruitt, </a:t>
            </a:r>
            <a:r>
              <a:rPr lang="en-US" dirty="0" err="1"/>
              <a:t>Administrater</a:t>
            </a:r>
            <a:r>
              <a:rPr lang="en-US" dirty="0"/>
              <a:t> of the EPA, J.D.</a:t>
            </a:r>
          </a:p>
        </p:txBody>
      </p:sp>
      <p:sp>
        <p:nvSpPr>
          <p:cNvPr id="4" name="Slide Number Placeholder 3"/>
          <p:cNvSpPr>
            <a:spLocks noGrp="1"/>
          </p:cNvSpPr>
          <p:nvPr>
            <p:ph type="sldNum" sz="quarter" idx="10"/>
          </p:nvPr>
        </p:nvSpPr>
        <p:spPr/>
        <p:txBody>
          <a:bodyPr/>
          <a:lstStyle/>
          <a:p>
            <a:fld id="{B2286B44-9F3C-4703-8A16-77A994477D98}" type="slidenum">
              <a:rPr lang="en-US" smtClean="0"/>
              <a:t>37</a:t>
            </a:fld>
            <a:endParaRPr lang="en-US"/>
          </a:p>
        </p:txBody>
      </p:sp>
    </p:spTree>
    <p:extLst>
      <p:ext uri="{BB962C8B-B14F-4D97-AF65-F5344CB8AC3E}">
        <p14:creationId xmlns:p14="http://schemas.microsoft.com/office/powerpoint/2010/main" val="2091281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become lawyers by getting a bachelors degree (4 years) and then going on to several more years (3 or more) of law school.</a:t>
            </a:r>
          </a:p>
        </p:txBody>
      </p:sp>
      <p:sp>
        <p:nvSpPr>
          <p:cNvPr id="4" name="Slide Number Placeholder 3"/>
          <p:cNvSpPr>
            <a:spLocks noGrp="1"/>
          </p:cNvSpPr>
          <p:nvPr>
            <p:ph type="sldNum" sz="quarter" idx="10"/>
          </p:nvPr>
        </p:nvSpPr>
        <p:spPr/>
        <p:txBody>
          <a:bodyPr/>
          <a:lstStyle/>
          <a:p>
            <a:fld id="{B2286B44-9F3C-4703-8A16-77A994477D98}" type="slidenum">
              <a:rPr lang="en-US" smtClean="0"/>
              <a:t>39</a:t>
            </a:fld>
            <a:endParaRPr lang="en-US"/>
          </a:p>
        </p:txBody>
      </p:sp>
    </p:spTree>
    <p:extLst>
      <p:ext uri="{BB962C8B-B14F-4D97-AF65-F5344CB8AC3E}">
        <p14:creationId xmlns:p14="http://schemas.microsoft.com/office/powerpoint/2010/main" val="3113853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40</a:t>
            </a:fld>
            <a:endParaRPr lang="en-US"/>
          </a:p>
        </p:txBody>
      </p:sp>
    </p:spTree>
    <p:extLst>
      <p:ext uri="{BB962C8B-B14F-4D97-AF65-F5344CB8AC3E}">
        <p14:creationId xmlns:p14="http://schemas.microsoft.com/office/powerpoint/2010/main" val="3542949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https://www.bls.gov/ooh/life-physical-and-social-science/zoologists-and-wildlife-biologists.htm#tab-2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p>
          <a:p>
            <a:r>
              <a:rPr lang="en-US" dirty="0"/>
              <a:t>https://img-aws.ehowcdn.com/750x428p/photos.demandstudios.com/getty/article/106/206/480840185.jpg</a:t>
            </a:r>
          </a:p>
        </p:txBody>
      </p:sp>
      <p:sp>
        <p:nvSpPr>
          <p:cNvPr id="4" name="Slide Number Placeholder 3"/>
          <p:cNvSpPr>
            <a:spLocks noGrp="1"/>
          </p:cNvSpPr>
          <p:nvPr>
            <p:ph type="sldNum" sz="quarter" idx="10"/>
          </p:nvPr>
        </p:nvSpPr>
        <p:spPr/>
        <p:txBody>
          <a:bodyPr/>
          <a:lstStyle/>
          <a:p>
            <a:fld id="{B2286B44-9F3C-4703-8A16-77A994477D98}" type="slidenum">
              <a:rPr lang="en-US" smtClean="0"/>
              <a:t>4</a:t>
            </a:fld>
            <a:endParaRPr lang="en-US"/>
          </a:p>
        </p:txBody>
      </p:sp>
    </p:spTree>
    <p:extLst>
      <p:ext uri="{BB962C8B-B14F-4D97-AF65-F5344CB8AC3E}">
        <p14:creationId xmlns:p14="http://schemas.microsoft.com/office/powerpoint/2010/main" val="359976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Shown: Wildlife biologist Randy Cross  Sometimes Cross receives a welcome surprise, when bears he “met” before return and temporarily are captured with a cable foot-restraint trap. Cross, who works for the Maine Department of Inland Fisheries and Wildlife, sent a photo of a bear he thinks is one researchers call “Dozer.” Dozer is now a </a:t>
            </a:r>
            <a:r>
              <a:rPr lang="en-US" sz="1200" b="0" i="0" kern="1200" dirty="0" err="1">
                <a:solidFill>
                  <a:schemeClr val="tx1"/>
                </a:solidFill>
                <a:effectLst/>
                <a:latin typeface="+mn-lt"/>
                <a:ea typeface="+mn-ea"/>
                <a:cs typeface="+mn-cs"/>
              </a:rPr>
              <a:t>doozie</a:t>
            </a:r>
            <a:r>
              <a:rPr lang="en-US" sz="1200" b="0" i="0" kern="1200" dirty="0">
                <a:solidFill>
                  <a:schemeClr val="tx1"/>
                </a:solidFill>
                <a:effectLst/>
                <a:latin typeface="+mn-lt"/>
                <a:ea typeface="+mn-ea"/>
                <a:cs typeface="+mn-cs"/>
              </a:rPr>
              <a:t> and weighed in at 442 pounds. Cross said the bear was caught in the state’s Bradford study area.</a:t>
            </a:r>
          </a:p>
          <a:p>
            <a:endParaRPr lang="en-US" dirty="0"/>
          </a:p>
          <a:p>
            <a:r>
              <a:rPr lang="en-US" dirty="0"/>
              <a:t>Source: http://outthere.bangordailynews.com/2015/06/19/outdoor-recreation/bear-crew-recaptures-442-pound-male/</a:t>
            </a:r>
          </a:p>
        </p:txBody>
      </p:sp>
      <p:sp>
        <p:nvSpPr>
          <p:cNvPr id="4" name="Slide Number Placeholder 3"/>
          <p:cNvSpPr>
            <a:spLocks noGrp="1"/>
          </p:cNvSpPr>
          <p:nvPr>
            <p:ph type="sldNum" sz="quarter" idx="10"/>
          </p:nvPr>
        </p:nvSpPr>
        <p:spPr/>
        <p:txBody>
          <a:bodyPr/>
          <a:lstStyle/>
          <a:p>
            <a:fld id="{B2286B44-9F3C-4703-8A16-77A994477D98}" type="slidenum">
              <a:rPr lang="en-US" smtClean="0"/>
              <a:t>5</a:t>
            </a:fld>
            <a:endParaRPr lang="en-US"/>
          </a:p>
        </p:txBody>
      </p:sp>
    </p:spTree>
    <p:extLst>
      <p:ext uri="{BB962C8B-B14F-4D97-AF65-F5344CB8AC3E}">
        <p14:creationId xmlns:p14="http://schemas.microsoft.com/office/powerpoint/2010/main" val="22032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https://www.bls.gov/ooh/life-physical-and-social-science/zoologists-and-wildlife-biologists.htm#tab-2</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6</a:t>
            </a:fld>
            <a:endParaRPr lang="en-US"/>
          </a:p>
        </p:txBody>
      </p:sp>
    </p:spTree>
    <p:extLst>
      <p:ext uri="{BB962C8B-B14F-4D97-AF65-F5344CB8AC3E}">
        <p14:creationId xmlns:p14="http://schemas.microsoft.com/office/powerpoint/2010/main" val="1685533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Zoologists generally specialize first in either vertebrates or invertebrates and then in specific species. </a:t>
            </a:r>
          </a:p>
          <a:p>
            <a:r>
              <a:rPr lang="en-US" dirty="0"/>
              <a:t>Additional Information – The following are some examples of specialization by species:</a:t>
            </a:r>
          </a:p>
          <a:p>
            <a:pPr lvl="1"/>
            <a:r>
              <a:rPr lang="en-US" dirty="0" err="1"/>
              <a:t>Cetologists</a:t>
            </a:r>
            <a:r>
              <a:rPr lang="en-US" dirty="0"/>
              <a:t> study marine mammals, such as whales and dolphins.</a:t>
            </a:r>
          </a:p>
          <a:p>
            <a:pPr lvl="1"/>
            <a:r>
              <a:rPr lang="en-US" dirty="0"/>
              <a:t>Entomologists study insects, such as beetles and butterflies.</a:t>
            </a:r>
          </a:p>
          <a:p>
            <a:pPr lvl="1"/>
            <a:r>
              <a:rPr lang="en-US" dirty="0"/>
              <a:t>Herpetologists study reptiles and amphibians, such as snakes and frogs.</a:t>
            </a:r>
          </a:p>
          <a:p>
            <a:pPr lvl="1"/>
            <a:r>
              <a:rPr lang="en-US" dirty="0"/>
              <a:t>Ichthyologists study wild fish, such as sharks and lungfish.</a:t>
            </a:r>
          </a:p>
          <a:p>
            <a:pPr lvl="1"/>
            <a:r>
              <a:rPr lang="en-US" dirty="0"/>
              <a:t>Malacologists study mollusks, such as snails and clams.</a:t>
            </a:r>
          </a:p>
          <a:p>
            <a:pPr lvl="1"/>
            <a:r>
              <a:rPr lang="en-US" dirty="0" err="1"/>
              <a:t>Mammalogists</a:t>
            </a:r>
            <a:r>
              <a:rPr lang="en-US" dirty="0"/>
              <a:t> study mammals, such as monkeys and bears.</a:t>
            </a:r>
          </a:p>
          <a:p>
            <a:pPr lvl="1"/>
            <a:r>
              <a:rPr lang="en-US" dirty="0"/>
              <a:t>Ornithologists study birds, such as hawks and penguins.</a:t>
            </a:r>
          </a:p>
          <a:p>
            <a:pPr lvl="1"/>
            <a:r>
              <a:rPr lang="en-US" dirty="0" err="1"/>
              <a:t>Teuthologists</a:t>
            </a:r>
            <a:r>
              <a:rPr lang="en-US" dirty="0"/>
              <a:t> study cephalopods, such as octopuses and cuttlefish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https://www.bls.gov/ooh/life-physical-and-social-science/zoologists-and-wildlife-biologists.htm#tab-2</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7</a:t>
            </a:fld>
            <a:endParaRPr lang="en-US"/>
          </a:p>
        </p:txBody>
      </p:sp>
    </p:spTree>
    <p:extLst>
      <p:ext uri="{BB962C8B-B14F-4D97-AF65-F5344CB8AC3E}">
        <p14:creationId xmlns:p14="http://schemas.microsoft.com/office/powerpoint/2010/main" val="150488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https://www.bls.gov/ooh/architecture-and-engineering/environmental-engineers.htm</a:t>
            </a:r>
          </a:p>
        </p:txBody>
      </p:sp>
      <p:sp>
        <p:nvSpPr>
          <p:cNvPr id="4" name="Slide Number Placeholder 3"/>
          <p:cNvSpPr>
            <a:spLocks noGrp="1"/>
          </p:cNvSpPr>
          <p:nvPr>
            <p:ph type="sldNum" sz="quarter" idx="10"/>
          </p:nvPr>
        </p:nvSpPr>
        <p:spPr/>
        <p:txBody>
          <a:bodyPr/>
          <a:lstStyle/>
          <a:p>
            <a:fld id="{B2286B44-9F3C-4703-8A16-77A994477D98}" type="slidenum">
              <a:rPr lang="en-US" smtClean="0"/>
              <a:t>8</a:t>
            </a:fld>
            <a:endParaRPr lang="en-US"/>
          </a:p>
        </p:txBody>
      </p:sp>
    </p:spTree>
    <p:extLst>
      <p:ext uri="{BB962C8B-B14F-4D97-AF65-F5344CB8AC3E}">
        <p14:creationId xmlns:p14="http://schemas.microsoft.com/office/powerpoint/2010/main" val="1622499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UCONN Engineering Ambassador</a:t>
            </a:r>
          </a:p>
          <a:p>
            <a:r>
              <a:rPr lang="en-US" dirty="0"/>
              <a:t>Middle: Stock Photo</a:t>
            </a:r>
          </a:p>
          <a:p>
            <a:r>
              <a:rPr lang="en-US" sz="1200" b="0" i="0" kern="1200" dirty="0">
                <a:solidFill>
                  <a:schemeClr val="tx1"/>
                </a:solidFill>
                <a:effectLst/>
                <a:latin typeface="+mn-lt"/>
                <a:ea typeface="+mn-ea"/>
                <a:cs typeface="+mn-cs"/>
              </a:rPr>
              <a:t>Far right: Dianne Gates-Anderson is an Environmental Process Engineer at Lawrence Livermore National Laboratory (LLNL)</a:t>
            </a:r>
            <a:endParaRPr lang="en-US" dirty="0"/>
          </a:p>
          <a:p>
            <a:r>
              <a:rPr lang="en-US" dirty="0"/>
              <a:t>Photo sources: http://theteenagertoday.com/environmental-engineering/, https://www.123rf.com/stock-photo/environmental_engineer.html, https://www.energy.gov/diversity/articles/women-energy-dianne-gates-anderson</a:t>
            </a:r>
          </a:p>
        </p:txBody>
      </p:sp>
      <p:sp>
        <p:nvSpPr>
          <p:cNvPr id="4" name="Slide Number Placeholder 3"/>
          <p:cNvSpPr>
            <a:spLocks noGrp="1"/>
          </p:cNvSpPr>
          <p:nvPr>
            <p:ph type="sldNum" sz="quarter" idx="10"/>
          </p:nvPr>
        </p:nvSpPr>
        <p:spPr/>
        <p:txBody>
          <a:bodyPr/>
          <a:lstStyle/>
          <a:p>
            <a:fld id="{B2286B44-9F3C-4703-8A16-77A994477D98}" type="slidenum">
              <a:rPr lang="en-US" smtClean="0"/>
              <a:t>9</a:t>
            </a:fld>
            <a:endParaRPr lang="en-US"/>
          </a:p>
        </p:txBody>
      </p:sp>
    </p:spTree>
    <p:extLst>
      <p:ext uri="{BB962C8B-B14F-4D97-AF65-F5344CB8AC3E}">
        <p14:creationId xmlns:p14="http://schemas.microsoft.com/office/powerpoint/2010/main" val="875503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1676400"/>
            <a:ext cx="4953000" cy="1927225"/>
          </a:xfrm>
        </p:spPr>
        <p:txBody>
          <a:bodyPr/>
          <a:lstStyle>
            <a:lvl1pPr algn="r">
              <a:defRPr b="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544084" y="3733800"/>
            <a:ext cx="4914115"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Staff Name, Title/Program </a:t>
            </a:r>
          </a:p>
        </p:txBody>
      </p:sp>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1556084"/>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47" y="6019800"/>
            <a:ext cx="91694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67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51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B67714F-F0B0-42D2-A448-3D2ECD13E093}" type="datetimeFigureOut">
              <a:rPr lang="en-US"/>
              <a:pPr>
                <a:defRPr/>
              </a:pPr>
              <a:t>4/30/2018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988846-16C8-4724-BBFB-A864CC2D2AAE}" type="slidenum">
              <a:rPr lang="en-US"/>
              <a:pPr>
                <a:defRPr/>
              </a:pPr>
              <a:t>‹#›</a:t>
            </a:fld>
            <a:endParaRPr lang="en-US"/>
          </a:p>
        </p:txBody>
      </p:sp>
      <p:sp>
        <p:nvSpPr>
          <p:cNvPr id="8" name="Content Placeholder 2"/>
          <p:cNvSpPr>
            <a:spLocks noGrp="1"/>
          </p:cNvSpPr>
          <p:nvPr>
            <p:ph idx="1"/>
          </p:nvPr>
        </p:nvSpPr>
        <p:spPr>
          <a:xfrm>
            <a:off x="457200" y="160020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74638"/>
            <a:ext cx="8229600" cy="1143000"/>
          </a:xfrm>
        </p:spPr>
        <p:txBody>
          <a:bodyPr/>
          <a:lstStyle>
            <a:lvl1pPr>
              <a:defRPr sz="4000" b="1">
                <a:effectLst/>
              </a:defRPr>
            </a:lvl1pPr>
          </a:lstStyle>
          <a:p>
            <a:r>
              <a:rPr lang="en-US"/>
              <a:t>Click to edit Master title style</a:t>
            </a:r>
            <a:endParaRPr lang="en-US" dirty="0"/>
          </a:p>
        </p:txBody>
      </p:sp>
    </p:spTree>
    <p:extLst>
      <p:ext uri="{BB962C8B-B14F-4D97-AF65-F5344CB8AC3E}">
        <p14:creationId xmlns:p14="http://schemas.microsoft.com/office/powerpoint/2010/main" val="146840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828800" y="3886200"/>
            <a:ext cx="5486400" cy="9144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t>Add contact information</a:t>
            </a:r>
            <a:b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br>
            <a:r>
              <a:rPr kumimoji="0" lang="en-US" sz="2000" b="1" i="1"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t>www.maine.gov/dep</a:t>
            </a:r>
            <a:endParaRPr lang="en-US" dirty="0"/>
          </a:p>
        </p:txBody>
      </p:sp>
      <p:sp>
        <p:nvSpPr>
          <p:cNvPr id="5" name="Date Placeholder 3"/>
          <p:cNvSpPr>
            <a:spLocks noGrp="1"/>
          </p:cNvSpPr>
          <p:nvPr>
            <p:ph type="dt" sz="half" idx="10"/>
          </p:nvPr>
        </p:nvSpPr>
        <p:spPr/>
        <p:txBody>
          <a:bodyPr/>
          <a:lstStyle>
            <a:lvl1pPr>
              <a:defRPr/>
            </a:lvl1pPr>
          </a:lstStyle>
          <a:p>
            <a:pPr>
              <a:defRPr/>
            </a:pPr>
            <a:fld id="{F418152B-19C0-41DB-96D6-72658FF670DD}" type="datetimeFigureOut">
              <a:rPr lang="en-US"/>
              <a:pPr>
                <a:defRPr/>
              </a:pPr>
              <a:t>4/30/2018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3D7E75-82E5-4227-A723-7DC309C4A2C1}" type="slidenum">
              <a:rPr lang="en-US"/>
              <a:pPr>
                <a:defRPr/>
              </a:pPr>
              <a:t>‹#›</a:t>
            </a:fld>
            <a:endParaRPr lang="en-US"/>
          </a:p>
        </p:txBody>
      </p:sp>
      <p:pic>
        <p:nvPicPr>
          <p:cNvPr id="8" name="Picture Placeholder 1"/>
          <p:cNvPicPr>
            <a:picLocks noChangeAspect="1"/>
          </p:cNvPicPr>
          <p:nvPr userDrawn="1"/>
        </p:nvPicPr>
        <p:blipFill>
          <a:blip r:embed="rId2">
            <a:extLst>
              <a:ext uri="{28A0092B-C50C-407E-A947-70E740481C1C}">
                <a14:useLocalDpi xmlns:a14="http://schemas.microsoft.com/office/drawing/2010/main" val="0"/>
              </a:ext>
            </a:extLst>
          </a:blip>
          <a:srcRect l="-5875" t="-1201" r="-455" b="-697"/>
          <a:stretch>
            <a:fillRect/>
          </a:stretch>
        </p:blipFill>
        <p:spPr bwMode="auto">
          <a:xfrm>
            <a:off x="3159125" y="762000"/>
            <a:ext cx="28257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829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778C9E1-E06B-475E-B4ED-72161A64C19E}" type="datetimeFigureOut">
              <a:rPr lang="en-US"/>
              <a:pPr>
                <a:defRPr/>
              </a:pPr>
              <a:t>4/30/2018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502C29-6255-4BF1-8853-6D87703BED30}" type="slidenum">
              <a:rPr lang="en-US"/>
              <a:pPr>
                <a:defRPr/>
              </a:pPr>
              <a:t>‹#›</a:t>
            </a:fld>
            <a:endParaRPr lang="en-US"/>
          </a:p>
        </p:txBody>
      </p:sp>
      <p:pic>
        <p:nvPicPr>
          <p:cNvPr id="3"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700" y="-8021"/>
            <a:ext cx="91694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96000"/>
            <a:ext cx="9717088"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Lst>
  <p:txStyles>
    <p:titleStyle>
      <a:lvl1pPr algn="ctr" rtl="0" eaLnBrk="1" fontAlgn="base" hangingPunct="1">
        <a:spcBef>
          <a:spcPct val="0"/>
        </a:spcBef>
        <a:spcAft>
          <a:spcPct val="0"/>
        </a:spcAft>
        <a:defRPr sz="4000" b="1" i="0" u="none" kern="1200">
          <a:solidFill>
            <a:schemeClr val="tx2">
              <a:lumMod val="75000"/>
            </a:schemeClr>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b="0" i="0" u="none" kern="1200">
          <a:solidFill>
            <a:schemeClr val="tx2">
              <a:lumMod val="75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2">
              <a:lumMod val="75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2062163"/>
            <a:ext cx="4343400" cy="1628775"/>
          </a:xfrm>
        </p:spPr>
        <p:txBody>
          <a:bodyPr rtlCol="0">
            <a:normAutofit/>
          </a:bodyPr>
          <a:lstStyle/>
          <a:p>
            <a:pPr algn="r" eaLnBrk="1" fontAlgn="auto" hangingPunct="1">
              <a:spcAft>
                <a:spcPts val="0"/>
              </a:spcAft>
              <a:defRPr/>
            </a:pPr>
            <a:r>
              <a:rPr lang="en-US">
                <a:solidFill>
                  <a:schemeClr val="tx2">
                    <a:lumMod val="50000"/>
                  </a:schemeClr>
                </a:solidFill>
              </a:rPr>
              <a:t>Environmental Careers</a:t>
            </a:r>
            <a:endParaRPr lang="en-US"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2051" name="Subtitle 2"/>
          <p:cNvSpPr>
            <a:spLocks noGrp="1"/>
          </p:cNvSpPr>
          <p:nvPr>
            <p:ph type="subTitle" idx="1"/>
          </p:nvPr>
        </p:nvSpPr>
        <p:spPr>
          <a:xfrm>
            <a:off x="3810000" y="3886200"/>
            <a:ext cx="4343400" cy="592138"/>
          </a:xfrm>
        </p:spPr>
        <p:txBody>
          <a:bodyPr/>
          <a:lstStyle/>
          <a:p>
            <a:pPr algn="r" eaLnBrk="1" hangingPunct="1"/>
            <a:r>
              <a:rPr lang="en-US" altLang="en-US" sz="2800" dirty="0">
                <a:solidFill>
                  <a:srgbClr val="7F7F7F"/>
                </a:solidFill>
              </a:rPr>
              <a:t>Education Curriculum</a:t>
            </a:r>
          </a:p>
          <a:p>
            <a:pPr algn="r" eaLnBrk="1" hangingPunct="1"/>
            <a:r>
              <a:rPr lang="en-US" altLang="en-US" sz="2800" dirty="0">
                <a:solidFill>
                  <a:srgbClr val="7F7F7F"/>
                </a:solidFill>
              </a:rPr>
              <a:t>High School Program</a:t>
            </a:r>
          </a:p>
        </p:txBody>
      </p:sp>
      <p:sp>
        <p:nvSpPr>
          <p:cNvPr id="4" name="Rectangle 3"/>
          <p:cNvSpPr/>
          <p:nvPr/>
        </p:nvSpPr>
        <p:spPr>
          <a:xfrm>
            <a:off x="0" y="5943600"/>
            <a:ext cx="9144000" cy="90328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6" name="TextBox 14"/>
          <p:cNvSpPr txBox="1">
            <a:spLocks noChangeArrowheads="1"/>
          </p:cNvSpPr>
          <p:nvPr/>
        </p:nvSpPr>
        <p:spPr bwMode="auto">
          <a:xfrm>
            <a:off x="11113" y="6059488"/>
            <a:ext cx="91408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solidFill>
                  <a:schemeClr val="bg1"/>
                </a:solidFill>
                <a:latin typeface="Arial" charset="0"/>
              </a:rPr>
              <a:t>MAINE DEPARTMENT OF ENVIRONMENTAL PROTECTION</a:t>
            </a:r>
          </a:p>
          <a:p>
            <a:pPr algn="ctr" eaLnBrk="1" hangingPunct="1"/>
            <a:endParaRPr lang="en-US" altLang="en-US" sz="800" i="1" dirty="0">
              <a:solidFill>
                <a:schemeClr val="bg1"/>
              </a:solidFill>
              <a:latin typeface="Arial" charset="0"/>
            </a:endParaRPr>
          </a:p>
          <a:p>
            <a:pPr algn="ctr" eaLnBrk="1" hangingPunct="1"/>
            <a:r>
              <a:rPr lang="en-US" altLang="en-US" sz="1600" i="1" dirty="0">
                <a:solidFill>
                  <a:schemeClr val="bg1"/>
                </a:solidFill>
                <a:latin typeface="Arial" charset="0"/>
              </a:rPr>
              <a:t>Protecting Maine’s Air, Land and Water</a:t>
            </a:r>
          </a:p>
        </p:txBody>
      </p:sp>
      <p:cxnSp>
        <p:nvCxnSpPr>
          <p:cNvPr id="17" name="Straight Connector 16"/>
          <p:cNvCxnSpPr/>
          <p:nvPr/>
        </p:nvCxnSpPr>
        <p:spPr>
          <a:xfrm>
            <a:off x="1181100" y="6427788"/>
            <a:ext cx="6781800" cy="0"/>
          </a:xfrm>
          <a:prstGeom prst="line">
            <a:avLst/>
          </a:prstGeom>
          <a:ln>
            <a:solidFill>
              <a:schemeClr val="tx1">
                <a:lumMod val="50000"/>
                <a:lumOff val="50000"/>
              </a:schemeClr>
            </a:solidFill>
          </a:ln>
        </p:spPr>
        <p:style>
          <a:lnRef idx="2">
            <a:schemeClr val="accent3"/>
          </a:lnRef>
          <a:fillRef idx="0">
            <a:schemeClr val="accent3"/>
          </a:fillRef>
          <a:effectRef idx="1">
            <a:schemeClr val="accent3"/>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7001-B7D5-4F74-A8C8-07E6AB233F9C}"/>
              </a:ext>
            </a:extLst>
          </p:cNvPr>
          <p:cNvSpPr>
            <a:spLocks noGrp="1"/>
          </p:cNvSpPr>
          <p:nvPr>
            <p:ph type="title"/>
          </p:nvPr>
        </p:nvSpPr>
        <p:spPr>
          <a:xfrm>
            <a:off x="457200" y="381000"/>
            <a:ext cx="8229600" cy="1143000"/>
          </a:xfrm>
        </p:spPr>
        <p:txBody>
          <a:bodyPr>
            <a:normAutofit fontScale="90000"/>
          </a:bodyPr>
          <a:lstStyle/>
          <a:p>
            <a:r>
              <a:rPr lang="en-US" dirty="0"/>
              <a:t>Environmental Engineers: Where do they work?</a:t>
            </a:r>
          </a:p>
        </p:txBody>
      </p:sp>
      <p:sp>
        <p:nvSpPr>
          <p:cNvPr id="3" name="Content Placeholder 2">
            <a:extLst>
              <a:ext uri="{FF2B5EF4-FFF2-40B4-BE49-F238E27FC236}">
                <a16:creationId xmlns:a16="http://schemas.microsoft.com/office/drawing/2014/main" id="{58D6425F-5A59-45B5-BC03-A969DF50A4A7}"/>
              </a:ext>
            </a:extLst>
          </p:cNvPr>
          <p:cNvSpPr>
            <a:spLocks noGrp="1"/>
          </p:cNvSpPr>
          <p:nvPr>
            <p:ph idx="1"/>
          </p:nvPr>
        </p:nvSpPr>
        <p:spPr/>
        <p:txBody>
          <a:bodyPr/>
          <a:lstStyle/>
          <a:p>
            <a:r>
              <a:rPr lang="en-US" sz="2800" dirty="0"/>
              <a:t>Environmental engineers work in a variety of settings because of the nature of the tasks they do:</a:t>
            </a:r>
          </a:p>
          <a:p>
            <a:pPr lvl="1"/>
            <a:r>
              <a:rPr lang="en-US" sz="2400" dirty="0"/>
              <a:t>When they are working with other engineers and with urban and regional planners, environmental engineers are likely to be in offices.</a:t>
            </a:r>
          </a:p>
          <a:p>
            <a:pPr lvl="1"/>
            <a:r>
              <a:rPr lang="en-US" sz="2400" dirty="0"/>
              <a:t>When they are working with businesspeople and lawyers, environmental engineers are likely to be at seminars, presenting information and answering questions.</a:t>
            </a:r>
          </a:p>
          <a:p>
            <a:pPr lvl="1"/>
            <a:r>
              <a:rPr lang="en-US" sz="2400" dirty="0"/>
              <a:t>When they are working with hazardous materials removal workers and environmental scientists, environmental engineers work at specific sites outdoors.</a:t>
            </a:r>
          </a:p>
          <a:p>
            <a:endParaRPr lang="en-US" dirty="0"/>
          </a:p>
        </p:txBody>
      </p:sp>
    </p:spTree>
    <p:extLst>
      <p:ext uri="{BB962C8B-B14F-4D97-AF65-F5344CB8AC3E}">
        <p14:creationId xmlns:p14="http://schemas.microsoft.com/office/powerpoint/2010/main" val="3562645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96295-BE9D-4C7B-A67F-469AD67C6392}"/>
              </a:ext>
            </a:extLst>
          </p:cNvPr>
          <p:cNvSpPr>
            <a:spLocks noGrp="1"/>
          </p:cNvSpPr>
          <p:nvPr>
            <p:ph type="title"/>
          </p:nvPr>
        </p:nvSpPr>
        <p:spPr>
          <a:xfrm>
            <a:off x="457200" y="381000"/>
            <a:ext cx="8229600" cy="1143000"/>
          </a:xfrm>
        </p:spPr>
        <p:txBody>
          <a:bodyPr>
            <a:normAutofit fontScale="90000"/>
          </a:bodyPr>
          <a:lstStyle/>
          <a:p>
            <a:r>
              <a:rPr lang="en-US" dirty="0"/>
              <a:t>Education Needed for Environmental Engineers</a:t>
            </a:r>
          </a:p>
        </p:txBody>
      </p:sp>
      <p:sp>
        <p:nvSpPr>
          <p:cNvPr id="3" name="Content Placeholder 2">
            <a:extLst>
              <a:ext uri="{FF2B5EF4-FFF2-40B4-BE49-F238E27FC236}">
                <a16:creationId xmlns:a16="http://schemas.microsoft.com/office/drawing/2014/main" id="{C05C73C1-E935-41CF-820D-0A3F5FB81ACB}"/>
              </a:ext>
            </a:extLst>
          </p:cNvPr>
          <p:cNvSpPr>
            <a:spLocks noGrp="1"/>
          </p:cNvSpPr>
          <p:nvPr>
            <p:ph idx="1"/>
          </p:nvPr>
        </p:nvSpPr>
        <p:spPr/>
        <p:txBody>
          <a:bodyPr/>
          <a:lstStyle/>
          <a:p>
            <a:r>
              <a:rPr lang="en-US" sz="2800" dirty="0"/>
              <a:t>Environmental engineers must have a bachelor’s degree in environmental engineering or a related field, such as civil, chemical, or general engineering. </a:t>
            </a:r>
          </a:p>
          <a:p>
            <a:r>
              <a:rPr lang="en-US" sz="2800" dirty="0"/>
              <a:t>Employers also value practical experience. Therefore, cooperative engineering programs, in which college credit is awarded for structured job experience, are valuable as well.</a:t>
            </a:r>
          </a:p>
          <a:p>
            <a:endParaRPr lang="en-US" dirty="0"/>
          </a:p>
        </p:txBody>
      </p:sp>
    </p:spTree>
    <p:extLst>
      <p:ext uri="{BB962C8B-B14F-4D97-AF65-F5344CB8AC3E}">
        <p14:creationId xmlns:p14="http://schemas.microsoft.com/office/powerpoint/2010/main" val="3840092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9781B-8BC1-4F30-AE59-0F65B6227E1B}"/>
              </a:ext>
            </a:extLst>
          </p:cNvPr>
          <p:cNvSpPr>
            <a:spLocks noGrp="1"/>
          </p:cNvSpPr>
          <p:nvPr>
            <p:ph type="title"/>
          </p:nvPr>
        </p:nvSpPr>
        <p:spPr>
          <a:xfrm>
            <a:off x="457200" y="381000"/>
            <a:ext cx="8229600" cy="1143000"/>
          </a:xfrm>
        </p:spPr>
        <p:txBody>
          <a:bodyPr>
            <a:normAutofit fontScale="90000"/>
          </a:bodyPr>
          <a:lstStyle/>
          <a:p>
            <a:r>
              <a:rPr lang="en-US" dirty="0"/>
              <a:t>Environmental Scientists:  What do they do?</a:t>
            </a:r>
          </a:p>
        </p:txBody>
      </p:sp>
      <p:sp>
        <p:nvSpPr>
          <p:cNvPr id="3" name="Content Placeholder 2">
            <a:extLst>
              <a:ext uri="{FF2B5EF4-FFF2-40B4-BE49-F238E27FC236}">
                <a16:creationId xmlns:a16="http://schemas.microsoft.com/office/drawing/2014/main" id="{845AEFEC-CE48-4428-9178-BBFDEA62B044}"/>
              </a:ext>
            </a:extLst>
          </p:cNvPr>
          <p:cNvSpPr>
            <a:spLocks noGrp="1"/>
          </p:cNvSpPr>
          <p:nvPr>
            <p:ph idx="1"/>
          </p:nvPr>
        </p:nvSpPr>
        <p:spPr/>
        <p:txBody>
          <a:bodyPr/>
          <a:lstStyle/>
          <a:p>
            <a:r>
              <a:rPr lang="en-US" dirty="0"/>
              <a:t>Environmental scientists and specialists use their knowledge of the natural sciences to protect the environment and human health. </a:t>
            </a:r>
          </a:p>
          <a:p>
            <a:r>
              <a:rPr lang="en-US" dirty="0"/>
              <a:t>They may clean up polluted areas, advise policymakers, or work with industry to reduce waste.</a:t>
            </a:r>
          </a:p>
          <a:p>
            <a:endParaRPr lang="en-US" dirty="0"/>
          </a:p>
          <a:p>
            <a:endParaRPr lang="en-US" dirty="0"/>
          </a:p>
        </p:txBody>
      </p:sp>
    </p:spTree>
    <p:extLst>
      <p:ext uri="{BB962C8B-B14F-4D97-AF65-F5344CB8AC3E}">
        <p14:creationId xmlns:p14="http://schemas.microsoft.com/office/powerpoint/2010/main" val="706840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50D9-EB9D-4DC3-8F2A-54C041EF1492}"/>
              </a:ext>
            </a:extLst>
          </p:cNvPr>
          <p:cNvSpPr>
            <a:spLocks noGrp="1"/>
          </p:cNvSpPr>
          <p:nvPr>
            <p:ph type="title"/>
          </p:nvPr>
        </p:nvSpPr>
        <p:spPr>
          <a:xfrm>
            <a:off x="457200" y="381000"/>
            <a:ext cx="8229600" cy="1143000"/>
          </a:xfrm>
        </p:spPr>
        <p:txBody>
          <a:bodyPr>
            <a:normAutofit fontScale="90000"/>
          </a:bodyPr>
          <a:lstStyle/>
          <a:p>
            <a:r>
              <a:rPr lang="en-US" dirty="0"/>
              <a:t>Environmental Scientists:  Where do they work?</a:t>
            </a:r>
          </a:p>
        </p:txBody>
      </p:sp>
      <p:sp>
        <p:nvSpPr>
          <p:cNvPr id="3" name="Content Placeholder 2">
            <a:extLst>
              <a:ext uri="{FF2B5EF4-FFF2-40B4-BE49-F238E27FC236}">
                <a16:creationId xmlns:a16="http://schemas.microsoft.com/office/drawing/2014/main" id="{0A31DA32-99B4-4A80-A63E-6DE559D9DC9B}"/>
              </a:ext>
            </a:extLst>
          </p:cNvPr>
          <p:cNvSpPr>
            <a:spLocks noGrp="1"/>
          </p:cNvSpPr>
          <p:nvPr>
            <p:ph idx="1"/>
          </p:nvPr>
        </p:nvSpPr>
        <p:spPr/>
        <p:txBody>
          <a:bodyPr/>
          <a:lstStyle/>
          <a:p>
            <a:r>
              <a:rPr lang="en-US" sz="2800" dirty="0"/>
              <a:t>Environmental scientists and specialists work in offices and laboratories. </a:t>
            </a:r>
          </a:p>
          <a:p>
            <a:r>
              <a:rPr lang="en-US" sz="2800" dirty="0"/>
              <a:t>Some may spend time in the field gathering data and monitoring environmental conditions firsthand, but this work is much more likely to be done by environmental science and protection technicians. </a:t>
            </a:r>
          </a:p>
          <a:p>
            <a:r>
              <a:rPr lang="en-US" sz="2800" dirty="0"/>
              <a:t>Environmental scientists and specialists may have to travel to meet with clients or present research at conferences.</a:t>
            </a:r>
          </a:p>
          <a:p>
            <a:endParaRPr lang="en-US" dirty="0"/>
          </a:p>
        </p:txBody>
      </p:sp>
    </p:spTree>
    <p:extLst>
      <p:ext uri="{BB962C8B-B14F-4D97-AF65-F5344CB8AC3E}">
        <p14:creationId xmlns:p14="http://schemas.microsoft.com/office/powerpoint/2010/main" val="3501798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D933-04F9-474B-B562-19256CC8E635}"/>
              </a:ext>
            </a:extLst>
          </p:cNvPr>
          <p:cNvSpPr>
            <a:spLocks noGrp="1"/>
          </p:cNvSpPr>
          <p:nvPr>
            <p:ph type="title"/>
          </p:nvPr>
        </p:nvSpPr>
        <p:spPr>
          <a:xfrm>
            <a:off x="457200" y="381000"/>
            <a:ext cx="8229600" cy="1143000"/>
          </a:xfrm>
        </p:spPr>
        <p:txBody>
          <a:bodyPr>
            <a:normAutofit fontScale="90000"/>
          </a:bodyPr>
          <a:lstStyle/>
          <a:p>
            <a:r>
              <a:rPr lang="en-US" dirty="0"/>
              <a:t>Education Needed for Environmental Scientists</a:t>
            </a:r>
          </a:p>
        </p:txBody>
      </p:sp>
      <p:sp>
        <p:nvSpPr>
          <p:cNvPr id="3" name="Content Placeholder 2">
            <a:extLst>
              <a:ext uri="{FF2B5EF4-FFF2-40B4-BE49-F238E27FC236}">
                <a16:creationId xmlns:a16="http://schemas.microsoft.com/office/drawing/2014/main" id="{74B7DAAB-BADA-4A65-91EC-297B87D4532F}"/>
              </a:ext>
            </a:extLst>
          </p:cNvPr>
          <p:cNvSpPr>
            <a:spLocks noGrp="1"/>
          </p:cNvSpPr>
          <p:nvPr>
            <p:ph idx="1"/>
          </p:nvPr>
        </p:nvSpPr>
        <p:spPr/>
        <p:txBody>
          <a:bodyPr/>
          <a:lstStyle/>
          <a:p>
            <a:r>
              <a:rPr lang="en-US" sz="2400" dirty="0"/>
              <a:t>For most entry-level jobs, environmental scientists and specialists must have a bachelor’s degree in environmental science or a science-related field, such as biology, chemistry, physics, geosciences, or engineering. However, a master’s degree may be needed for advancement. </a:t>
            </a:r>
          </a:p>
          <a:p>
            <a:r>
              <a:rPr lang="en-US" sz="2400" dirty="0"/>
              <a:t>Environmental scientists and specialists who have a doctoral degree make up a small percentage of the occupation, and this level of training typically is needed only for the relatively few postsecondary teaching and basic research positions.</a:t>
            </a:r>
          </a:p>
          <a:p>
            <a:endParaRPr lang="en-US" dirty="0"/>
          </a:p>
        </p:txBody>
      </p:sp>
    </p:spTree>
    <p:extLst>
      <p:ext uri="{BB962C8B-B14F-4D97-AF65-F5344CB8AC3E}">
        <p14:creationId xmlns:p14="http://schemas.microsoft.com/office/powerpoint/2010/main" val="341713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5097-ADFC-4C62-BA39-41D5223A0253}"/>
              </a:ext>
            </a:extLst>
          </p:cNvPr>
          <p:cNvSpPr>
            <a:spLocks noGrp="1"/>
          </p:cNvSpPr>
          <p:nvPr>
            <p:ph type="title"/>
          </p:nvPr>
        </p:nvSpPr>
        <p:spPr>
          <a:xfrm>
            <a:off x="228600" y="381000"/>
            <a:ext cx="8763000" cy="1143000"/>
          </a:xfrm>
        </p:spPr>
        <p:txBody>
          <a:bodyPr>
            <a:normAutofit/>
          </a:bodyPr>
          <a:lstStyle/>
          <a:p>
            <a:r>
              <a:rPr lang="en-US" sz="3200" dirty="0"/>
              <a:t>Hazardous Materials Removal Worker/Spill Response: What do they do?</a:t>
            </a:r>
          </a:p>
        </p:txBody>
      </p:sp>
      <p:sp>
        <p:nvSpPr>
          <p:cNvPr id="3" name="Content Placeholder 2">
            <a:extLst>
              <a:ext uri="{FF2B5EF4-FFF2-40B4-BE49-F238E27FC236}">
                <a16:creationId xmlns:a16="http://schemas.microsoft.com/office/drawing/2014/main" id="{7B3FFE43-1BD2-4A8A-854B-80A2257D9EE9}"/>
              </a:ext>
            </a:extLst>
          </p:cNvPr>
          <p:cNvSpPr>
            <a:spLocks noGrp="1"/>
          </p:cNvSpPr>
          <p:nvPr>
            <p:ph idx="1"/>
          </p:nvPr>
        </p:nvSpPr>
        <p:spPr/>
        <p:txBody>
          <a:bodyPr/>
          <a:lstStyle/>
          <a:p>
            <a:r>
              <a:rPr lang="en-US" sz="2800" dirty="0"/>
              <a:t>Hazardous materials (hazmat) removal workers identify and dispose of asbestos, lead, radioactive waste, and other hazardous materials. They also neutralize and clean up materials that are flammable, corrosive, or toxic.</a:t>
            </a:r>
          </a:p>
          <a:p>
            <a:r>
              <a:rPr lang="en-US" sz="2800" dirty="0"/>
              <a:t>Spill response workers understand: what an spill is, characteristics </a:t>
            </a:r>
            <a:r>
              <a:rPr lang="en-US" sz="2800"/>
              <a:t>of a </a:t>
            </a:r>
            <a:r>
              <a:rPr lang="en-US" sz="2800" dirty="0"/>
              <a:t>spill response, and how to identify and control hazards pertaining to the response and cleanup activities associated with an spill.</a:t>
            </a:r>
          </a:p>
          <a:p>
            <a:endParaRPr lang="en-US" dirty="0"/>
          </a:p>
        </p:txBody>
      </p:sp>
    </p:spTree>
    <p:extLst>
      <p:ext uri="{BB962C8B-B14F-4D97-AF65-F5344CB8AC3E}">
        <p14:creationId xmlns:p14="http://schemas.microsoft.com/office/powerpoint/2010/main" val="312278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6CBDD-43BF-44A5-8DEF-5EF0C72B3956}"/>
              </a:ext>
            </a:extLst>
          </p:cNvPr>
          <p:cNvSpPr>
            <a:spLocks noGrp="1"/>
          </p:cNvSpPr>
          <p:nvPr>
            <p:ph type="title"/>
          </p:nvPr>
        </p:nvSpPr>
        <p:spPr>
          <a:xfrm>
            <a:off x="457200" y="533400"/>
            <a:ext cx="8229600" cy="1143000"/>
          </a:xfrm>
        </p:spPr>
        <p:txBody>
          <a:bodyPr>
            <a:normAutofit fontScale="90000"/>
          </a:bodyPr>
          <a:lstStyle/>
          <a:p>
            <a:r>
              <a:rPr lang="en-US" dirty="0"/>
              <a:t>Maine Department of Environmental Protection  (DEP) -  Spill Response</a:t>
            </a:r>
          </a:p>
        </p:txBody>
      </p:sp>
      <p:sp>
        <p:nvSpPr>
          <p:cNvPr id="3" name="Content Placeholder 2">
            <a:extLst>
              <a:ext uri="{FF2B5EF4-FFF2-40B4-BE49-F238E27FC236}">
                <a16:creationId xmlns:a16="http://schemas.microsoft.com/office/drawing/2014/main" id="{F47810A4-440E-4D03-A731-F1EE7187D19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4F271D-C7F3-4C45-88BB-9D5836CDA830}"/>
              </a:ext>
            </a:extLst>
          </p:cNvPr>
          <p:cNvPicPr>
            <a:picLocks noChangeAspect="1"/>
          </p:cNvPicPr>
          <p:nvPr/>
        </p:nvPicPr>
        <p:blipFill>
          <a:blip r:embed="rId3"/>
          <a:stretch>
            <a:fillRect/>
          </a:stretch>
        </p:blipFill>
        <p:spPr>
          <a:xfrm>
            <a:off x="457200" y="2750820"/>
            <a:ext cx="8229600" cy="2468880"/>
          </a:xfrm>
          <a:prstGeom prst="rect">
            <a:avLst/>
          </a:prstGeom>
        </p:spPr>
      </p:pic>
    </p:spTree>
    <p:extLst>
      <p:ext uri="{BB962C8B-B14F-4D97-AF65-F5344CB8AC3E}">
        <p14:creationId xmlns:p14="http://schemas.microsoft.com/office/powerpoint/2010/main" val="2625122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0344-CF83-49DA-B132-99FDE19215B7}"/>
              </a:ext>
            </a:extLst>
          </p:cNvPr>
          <p:cNvSpPr>
            <a:spLocks noGrp="1"/>
          </p:cNvSpPr>
          <p:nvPr>
            <p:ph type="title"/>
          </p:nvPr>
        </p:nvSpPr>
        <p:spPr>
          <a:xfrm>
            <a:off x="457200" y="381000"/>
            <a:ext cx="8229600" cy="1143000"/>
          </a:xfrm>
        </p:spPr>
        <p:txBody>
          <a:bodyPr>
            <a:normAutofit/>
          </a:bodyPr>
          <a:lstStyle/>
          <a:p>
            <a:r>
              <a:rPr lang="en-US" sz="3200" dirty="0"/>
              <a:t>Education Needed for Hazardous Waste Removal/Spill Response Workers</a:t>
            </a:r>
          </a:p>
        </p:txBody>
      </p:sp>
      <p:sp>
        <p:nvSpPr>
          <p:cNvPr id="3" name="Content Placeholder 2">
            <a:extLst>
              <a:ext uri="{FF2B5EF4-FFF2-40B4-BE49-F238E27FC236}">
                <a16:creationId xmlns:a16="http://schemas.microsoft.com/office/drawing/2014/main" id="{BECFD4E1-D5CC-46CC-9785-EB404C897AEA}"/>
              </a:ext>
            </a:extLst>
          </p:cNvPr>
          <p:cNvSpPr>
            <a:spLocks noGrp="1"/>
          </p:cNvSpPr>
          <p:nvPr>
            <p:ph idx="1"/>
          </p:nvPr>
        </p:nvSpPr>
        <p:spPr>
          <a:xfrm>
            <a:off x="457200" y="1600200"/>
            <a:ext cx="8534400" cy="4525963"/>
          </a:xfrm>
        </p:spPr>
        <p:txBody>
          <a:bodyPr/>
          <a:lstStyle/>
          <a:p>
            <a:r>
              <a:rPr lang="en-US" sz="2400" dirty="0"/>
              <a:t>Hazmat removal workers typically need a high school diploma. Technical training is required and often very specialized…</a:t>
            </a:r>
          </a:p>
          <a:p>
            <a:pPr lvl="1"/>
            <a:r>
              <a:rPr lang="en-US" sz="2400" dirty="0"/>
              <a:t>Hazmat removal workers receive training on the job. Training generally includes a combination of classroom instruction and fieldwork. </a:t>
            </a:r>
          </a:p>
          <a:p>
            <a:pPr lvl="1"/>
            <a:r>
              <a:rPr lang="en-US" sz="2400" dirty="0"/>
              <a:t>In the classroom, they learn safety procedures and the proper use of personal protective equipment. Onsite, they learn about equipment and chemicals, and are supervised by an experienced worker.</a:t>
            </a:r>
          </a:p>
          <a:p>
            <a:r>
              <a:rPr lang="en-US" sz="2400" dirty="0"/>
              <a:t>Workers must often complete training in accordance with OSHA standards. The length of training depends on the type of material that the workers handle. </a:t>
            </a:r>
          </a:p>
        </p:txBody>
      </p:sp>
    </p:spTree>
    <p:extLst>
      <p:ext uri="{BB962C8B-B14F-4D97-AF65-F5344CB8AC3E}">
        <p14:creationId xmlns:p14="http://schemas.microsoft.com/office/powerpoint/2010/main" val="217801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C97A4-E899-45B9-AE0C-D4EF9A812D86}"/>
              </a:ext>
            </a:extLst>
          </p:cNvPr>
          <p:cNvSpPr>
            <a:spLocks noGrp="1"/>
          </p:cNvSpPr>
          <p:nvPr>
            <p:ph type="title"/>
          </p:nvPr>
        </p:nvSpPr>
        <p:spPr/>
        <p:txBody>
          <a:bodyPr>
            <a:normAutofit fontScale="90000"/>
          </a:bodyPr>
          <a:lstStyle/>
          <a:p>
            <a:r>
              <a:rPr lang="en-US" dirty="0"/>
              <a:t>Emergency Responders/Spill Response</a:t>
            </a:r>
          </a:p>
        </p:txBody>
      </p:sp>
      <p:sp>
        <p:nvSpPr>
          <p:cNvPr id="3" name="Content Placeholder 2">
            <a:extLst>
              <a:ext uri="{FF2B5EF4-FFF2-40B4-BE49-F238E27FC236}">
                <a16:creationId xmlns:a16="http://schemas.microsoft.com/office/drawing/2014/main" id="{FE4A3C24-6E06-4FAF-9ADE-759A7279E78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01A2CCA-C300-4725-A942-F71471818635}"/>
              </a:ext>
            </a:extLst>
          </p:cNvPr>
          <p:cNvPicPr>
            <a:picLocks noChangeAspect="1"/>
          </p:cNvPicPr>
          <p:nvPr/>
        </p:nvPicPr>
        <p:blipFill>
          <a:blip r:embed="rId3"/>
          <a:stretch>
            <a:fillRect/>
          </a:stretch>
        </p:blipFill>
        <p:spPr>
          <a:xfrm>
            <a:off x="457200" y="1609928"/>
            <a:ext cx="3333750" cy="2505075"/>
          </a:xfrm>
          <a:prstGeom prst="rect">
            <a:avLst/>
          </a:prstGeom>
          <a:ln w="25400">
            <a:solidFill>
              <a:schemeClr val="accent3">
                <a:lumMod val="75000"/>
              </a:schemeClr>
            </a:solidFill>
          </a:ln>
        </p:spPr>
      </p:pic>
      <p:pic>
        <p:nvPicPr>
          <p:cNvPr id="5" name="Picture 4">
            <a:extLst>
              <a:ext uri="{FF2B5EF4-FFF2-40B4-BE49-F238E27FC236}">
                <a16:creationId xmlns:a16="http://schemas.microsoft.com/office/drawing/2014/main" id="{06C704ED-8074-4F5D-BEFC-25646AE4B9C0}"/>
              </a:ext>
            </a:extLst>
          </p:cNvPr>
          <p:cNvPicPr>
            <a:picLocks noChangeAspect="1"/>
          </p:cNvPicPr>
          <p:nvPr/>
        </p:nvPicPr>
        <p:blipFill>
          <a:blip r:embed="rId4"/>
          <a:stretch>
            <a:fillRect/>
          </a:stretch>
        </p:blipFill>
        <p:spPr>
          <a:xfrm>
            <a:off x="2686904" y="3425757"/>
            <a:ext cx="3770191" cy="2849563"/>
          </a:xfrm>
          <a:prstGeom prst="rect">
            <a:avLst/>
          </a:prstGeom>
          <a:ln w="25400">
            <a:solidFill>
              <a:schemeClr val="accent3">
                <a:lumMod val="75000"/>
              </a:schemeClr>
            </a:solidFill>
          </a:ln>
        </p:spPr>
      </p:pic>
      <p:pic>
        <p:nvPicPr>
          <p:cNvPr id="6" name="Picture 5">
            <a:extLst>
              <a:ext uri="{FF2B5EF4-FFF2-40B4-BE49-F238E27FC236}">
                <a16:creationId xmlns:a16="http://schemas.microsoft.com/office/drawing/2014/main" id="{89817C6D-DEA0-45C7-A98B-FA18B0E7942D}"/>
              </a:ext>
            </a:extLst>
          </p:cNvPr>
          <p:cNvPicPr>
            <a:picLocks noChangeAspect="1"/>
          </p:cNvPicPr>
          <p:nvPr/>
        </p:nvPicPr>
        <p:blipFill>
          <a:blip r:embed="rId5"/>
          <a:stretch>
            <a:fillRect/>
          </a:stretch>
        </p:blipFill>
        <p:spPr>
          <a:xfrm>
            <a:off x="5938602" y="1609928"/>
            <a:ext cx="2748197" cy="2514600"/>
          </a:xfrm>
          <a:prstGeom prst="rect">
            <a:avLst/>
          </a:prstGeom>
          <a:ln w="25400">
            <a:solidFill>
              <a:schemeClr val="accent3">
                <a:lumMod val="75000"/>
              </a:schemeClr>
            </a:solidFill>
          </a:ln>
        </p:spPr>
      </p:pic>
    </p:spTree>
    <p:extLst>
      <p:ext uri="{BB962C8B-B14F-4D97-AF65-F5344CB8AC3E}">
        <p14:creationId xmlns:p14="http://schemas.microsoft.com/office/powerpoint/2010/main" val="3944538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2CFC-1F08-4A55-8F5E-B2BA247D7AE9}"/>
              </a:ext>
            </a:extLst>
          </p:cNvPr>
          <p:cNvSpPr>
            <a:spLocks noGrp="1"/>
          </p:cNvSpPr>
          <p:nvPr>
            <p:ph type="title"/>
          </p:nvPr>
        </p:nvSpPr>
        <p:spPr>
          <a:xfrm>
            <a:off x="457200" y="381000"/>
            <a:ext cx="8229600" cy="1143000"/>
          </a:xfrm>
        </p:spPr>
        <p:txBody>
          <a:bodyPr>
            <a:normAutofit/>
          </a:bodyPr>
          <a:lstStyle/>
          <a:p>
            <a:r>
              <a:rPr lang="en-US" sz="3200" dirty="0"/>
              <a:t>Hazardous Waste and Spill Response Workers: Where do they work?</a:t>
            </a:r>
          </a:p>
        </p:txBody>
      </p:sp>
      <p:sp>
        <p:nvSpPr>
          <p:cNvPr id="3" name="Content Placeholder 2">
            <a:extLst>
              <a:ext uri="{FF2B5EF4-FFF2-40B4-BE49-F238E27FC236}">
                <a16:creationId xmlns:a16="http://schemas.microsoft.com/office/drawing/2014/main" id="{5692FB9E-9564-411D-9A48-5B0E4E1FA985}"/>
              </a:ext>
            </a:extLst>
          </p:cNvPr>
          <p:cNvSpPr>
            <a:spLocks noGrp="1"/>
          </p:cNvSpPr>
          <p:nvPr>
            <p:ph idx="1"/>
          </p:nvPr>
        </p:nvSpPr>
        <p:spPr/>
        <p:txBody>
          <a:bodyPr/>
          <a:lstStyle/>
          <a:p>
            <a:r>
              <a:rPr lang="en-US" sz="2800" dirty="0"/>
              <a:t>Working conditions vary with the hazardous material being removed. </a:t>
            </a:r>
          </a:p>
          <a:p>
            <a:pPr lvl="1"/>
            <a:r>
              <a:rPr lang="en-US" sz="2000" dirty="0"/>
              <a:t>For example, workers removing lead or asbestos often work in confined spaces or at great heights and bend or stoop to remove the material. </a:t>
            </a:r>
          </a:p>
          <a:p>
            <a:pPr lvl="1"/>
            <a:r>
              <a:rPr lang="en-US" sz="2000" dirty="0"/>
              <a:t>Workers responding to emergency and disaster scenarios may work outside in all weather conditions.</a:t>
            </a:r>
          </a:p>
          <a:p>
            <a:r>
              <a:rPr lang="en-US" sz="2800" dirty="0"/>
              <a:t>Many other workers are employed at facilities such as landfills, incinerators, and industrial furnaces.</a:t>
            </a:r>
          </a:p>
          <a:p>
            <a:r>
              <a:rPr lang="en-US" sz="2800" dirty="0"/>
              <a:t>Others may work at nuclear facilities and electric power plants.</a:t>
            </a:r>
          </a:p>
          <a:p>
            <a:endParaRPr lang="en-US" dirty="0"/>
          </a:p>
        </p:txBody>
      </p:sp>
    </p:spTree>
    <p:extLst>
      <p:ext uri="{BB962C8B-B14F-4D97-AF65-F5344CB8AC3E}">
        <p14:creationId xmlns:p14="http://schemas.microsoft.com/office/powerpoint/2010/main" val="345051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4F24-0A91-4883-9451-DD0D8A8D665F}"/>
              </a:ext>
            </a:extLst>
          </p:cNvPr>
          <p:cNvSpPr>
            <a:spLocks noGrp="1"/>
          </p:cNvSpPr>
          <p:nvPr>
            <p:ph type="title"/>
          </p:nvPr>
        </p:nvSpPr>
        <p:spPr/>
        <p:txBody>
          <a:bodyPr>
            <a:normAutofit/>
          </a:bodyPr>
          <a:lstStyle/>
          <a:p>
            <a:r>
              <a:rPr lang="en-US" dirty="0"/>
              <a:t>Some Environmental Careers</a:t>
            </a:r>
          </a:p>
        </p:txBody>
      </p:sp>
      <p:sp>
        <p:nvSpPr>
          <p:cNvPr id="3" name="Content Placeholder 2">
            <a:extLst>
              <a:ext uri="{FF2B5EF4-FFF2-40B4-BE49-F238E27FC236}">
                <a16:creationId xmlns:a16="http://schemas.microsoft.com/office/drawing/2014/main" id="{868E597D-159B-40C0-9518-9386B2B21C45}"/>
              </a:ext>
            </a:extLst>
          </p:cNvPr>
          <p:cNvSpPr>
            <a:spLocks noGrp="1"/>
          </p:cNvSpPr>
          <p:nvPr>
            <p:ph idx="1"/>
          </p:nvPr>
        </p:nvSpPr>
        <p:spPr>
          <a:xfrm>
            <a:off x="477328" y="1295400"/>
            <a:ext cx="8229600" cy="4525963"/>
          </a:xfrm>
        </p:spPr>
        <p:txBody>
          <a:bodyPr/>
          <a:lstStyle/>
          <a:p>
            <a:r>
              <a:rPr lang="en-US" sz="2400" dirty="0"/>
              <a:t>Zoologist/Wildlife Biologists</a:t>
            </a:r>
          </a:p>
          <a:p>
            <a:r>
              <a:rPr lang="en-US" sz="2400" dirty="0"/>
              <a:t>Environmental Engineers</a:t>
            </a:r>
          </a:p>
          <a:p>
            <a:r>
              <a:rPr lang="en-US" sz="2400" dirty="0"/>
              <a:t>Environmental Scientists</a:t>
            </a:r>
          </a:p>
          <a:p>
            <a:r>
              <a:rPr lang="en-US" sz="2400" dirty="0"/>
              <a:t>Hazardous Waste Removal/Spill response</a:t>
            </a:r>
          </a:p>
          <a:p>
            <a:r>
              <a:rPr lang="en-US" sz="2400" dirty="0"/>
              <a:t>Environmental Science and Protection Technicians </a:t>
            </a:r>
          </a:p>
          <a:p>
            <a:r>
              <a:rPr lang="en-US" sz="2400" dirty="0"/>
              <a:t>Environmental Education</a:t>
            </a:r>
          </a:p>
          <a:p>
            <a:r>
              <a:rPr lang="en-US" sz="2400" dirty="0"/>
              <a:t>Conservation/Non-Profit</a:t>
            </a:r>
          </a:p>
          <a:p>
            <a:r>
              <a:rPr lang="en-US" sz="2400" dirty="0"/>
              <a:t>Chemist</a:t>
            </a:r>
          </a:p>
          <a:p>
            <a:r>
              <a:rPr lang="en-US" sz="2400" dirty="0"/>
              <a:t>Hydrologist</a:t>
            </a:r>
          </a:p>
          <a:p>
            <a:r>
              <a:rPr lang="en-US" sz="2400" dirty="0"/>
              <a:t>Geologist</a:t>
            </a:r>
          </a:p>
          <a:p>
            <a:r>
              <a:rPr lang="en-US" sz="2400" dirty="0"/>
              <a:t>Environmental lawyer</a:t>
            </a:r>
          </a:p>
          <a:p>
            <a:endParaRPr lang="en-US" sz="2400" dirty="0"/>
          </a:p>
          <a:p>
            <a:endParaRPr lang="en-US" dirty="0"/>
          </a:p>
        </p:txBody>
      </p:sp>
      <p:pic>
        <p:nvPicPr>
          <p:cNvPr id="4" name="Picture 3">
            <a:extLst>
              <a:ext uri="{FF2B5EF4-FFF2-40B4-BE49-F238E27FC236}">
                <a16:creationId xmlns:a16="http://schemas.microsoft.com/office/drawing/2014/main" id="{09922CDA-95AA-4869-84C6-985E4EF3B7F9}"/>
              </a:ext>
            </a:extLst>
          </p:cNvPr>
          <p:cNvPicPr>
            <a:picLocks noChangeAspect="1"/>
          </p:cNvPicPr>
          <p:nvPr/>
        </p:nvPicPr>
        <p:blipFill>
          <a:blip r:embed="rId3"/>
          <a:stretch>
            <a:fillRect/>
          </a:stretch>
        </p:blipFill>
        <p:spPr>
          <a:xfrm>
            <a:off x="6573328" y="4523787"/>
            <a:ext cx="2133600" cy="1419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6101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05E8-C105-4AEA-AF7A-05427F1B7CEA}"/>
              </a:ext>
            </a:extLst>
          </p:cNvPr>
          <p:cNvSpPr>
            <a:spLocks noGrp="1"/>
          </p:cNvSpPr>
          <p:nvPr>
            <p:ph type="title"/>
          </p:nvPr>
        </p:nvSpPr>
        <p:spPr>
          <a:xfrm>
            <a:off x="457200" y="381000"/>
            <a:ext cx="8229600" cy="1143000"/>
          </a:xfrm>
        </p:spPr>
        <p:txBody>
          <a:bodyPr>
            <a:normAutofit/>
          </a:bodyPr>
          <a:lstStyle/>
          <a:p>
            <a:r>
              <a:rPr lang="en-US" sz="3200" dirty="0"/>
              <a:t>Environmental Science and Protection Technicians: What do they Do?</a:t>
            </a:r>
          </a:p>
        </p:txBody>
      </p:sp>
      <p:sp>
        <p:nvSpPr>
          <p:cNvPr id="5" name="Content Placeholder 4">
            <a:extLst>
              <a:ext uri="{FF2B5EF4-FFF2-40B4-BE49-F238E27FC236}">
                <a16:creationId xmlns:a16="http://schemas.microsoft.com/office/drawing/2014/main" id="{A0D2E749-1B31-4A09-A7E7-4A10C9B024A5}"/>
              </a:ext>
            </a:extLst>
          </p:cNvPr>
          <p:cNvSpPr>
            <a:spLocks noGrp="1"/>
          </p:cNvSpPr>
          <p:nvPr>
            <p:ph idx="1"/>
          </p:nvPr>
        </p:nvSpPr>
        <p:spPr/>
        <p:txBody>
          <a:bodyPr/>
          <a:lstStyle/>
          <a:p>
            <a:r>
              <a:rPr lang="en-US" dirty="0"/>
              <a:t>Environmental science and protection technicians use laboratory equipment, such as microscopes, to analyze samples collected in the field.</a:t>
            </a:r>
          </a:p>
          <a:p>
            <a:r>
              <a:rPr lang="en-US" dirty="0"/>
              <a:t>Environmental science and protection technicians monitor the environment and investigate sources of pollution and contamination, including those affecting public health.</a:t>
            </a:r>
          </a:p>
          <a:p>
            <a:endParaRPr lang="en-US" dirty="0"/>
          </a:p>
        </p:txBody>
      </p:sp>
    </p:spTree>
    <p:extLst>
      <p:ext uri="{BB962C8B-B14F-4D97-AF65-F5344CB8AC3E}">
        <p14:creationId xmlns:p14="http://schemas.microsoft.com/office/powerpoint/2010/main" val="3048195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DA6F-D811-4929-BA8E-F0E18E8CF5F6}"/>
              </a:ext>
            </a:extLst>
          </p:cNvPr>
          <p:cNvSpPr>
            <a:spLocks noGrp="1"/>
          </p:cNvSpPr>
          <p:nvPr>
            <p:ph type="title"/>
          </p:nvPr>
        </p:nvSpPr>
        <p:spPr>
          <a:xfrm>
            <a:off x="457200" y="457200"/>
            <a:ext cx="8229600" cy="1143000"/>
          </a:xfrm>
        </p:spPr>
        <p:txBody>
          <a:bodyPr>
            <a:normAutofit fontScale="90000"/>
          </a:bodyPr>
          <a:lstStyle/>
          <a:p>
            <a:r>
              <a:rPr lang="en-US" dirty="0"/>
              <a:t>Education Needed for Environmental Science and Protection Technicians</a:t>
            </a:r>
          </a:p>
        </p:txBody>
      </p:sp>
      <p:sp>
        <p:nvSpPr>
          <p:cNvPr id="3" name="Content Placeholder 2">
            <a:extLst>
              <a:ext uri="{FF2B5EF4-FFF2-40B4-BE49-F238E27FC236}">
                <a16:creationId xmlns:a16="http://schemas.microsoft.com/office/drawing/2014/main" id="{DF26DC2F-5BDF-4DD6-8404-D758C7612434}"/>
              </a:ext>
            </a:extLst>
          </p:cNvPr>
          <p:cNvSpPr>
            <a:spLocks noGrp="1"/>
          </p:cNvSpPr>
          <p:nvPr>
            <p:ph idx="1"/>
          </p:nvPr>
        </p:nvSpPr>
        <p:spPr/>
        <p:txBody>
          <a:bodyPr/>
          <a:lstStyle/>
          <a:p>
            <a:r>
              <a:rPr lang="en-US" sz="2800" dirty="0"/>
              <a:t>Environmental science and protection technicians typically need an associate’s degree in environmental science, environmental health, or public health, or a related degree. </a:t>
            </a:r>
          </a:p>
          <a:p>
            <a:r>
              <a:rPr lang="en-US" sz="2800" dirty="0"/>
              <a:t>Because of the wide range of tasks, environments, and industries in which these technicians work, there are jobs that do not require postsecondary education and others that require a bachelor’s degree.</a:t>
            </a:r>
          </a:p>
          <a:p>
            <a:endParaRPr lang="en-US" sz="2800" dirty="0"/>
          </a:p>
          <a:p>
            <a:endParaRPr lang="en-US" dirty="0"/>
          </a:p>
        </p:txBody>
      </p:sp>
    </p:spTree>
    <p:extLst>
      <p:ext uri="{BB962C8B-B14F-4D97-AF65-F5344CB8AC3E}">
        <p14:creationId xmlns:p14="http://schemas.microsoft.com/office/powerpoint/2010/main" val="1967067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C8A3-BABF-4F90-9686-15C1718118A1}"/>
              </a:ext>
            </a:extLst>
          </p:cNvPr>
          <p:cNvSpPr>
            <a:spLocks noGrp="1"/>
          </p:cNvSpPr>
          <p:nvPr>
            <p:ph type="title"/>
          </p:nvPr>
        </p:nvSpPr>
        <p:spPr>
          <a:xfrm>
            <a:off x="457200" y="381000"/>
            <a:ext cx="8229600" cy="1143000"/>
          </a:xfrm>
        </p:spPr>
        <p:txBody>
          <a:bodyPr>
            <a:normAutofit/>
          </a:bodyPr>
          <a:lstStyle/>
          <a:p>
            <a:r>
              <a:rPr lang="en-US" sz="3200" dirty="0"/>
              <a:t>Environmental Science and Protection Technicians: Where do they work?</a:t>
            </a:r>
          </a:p>
        </p:txBody>
      </p:sp>
      <p:sp>
        <p:nvSpPr>
          <p:cNvPr id="3" name="Content Placeholder 2">
            <a:extLst>
              <a:ext uri="{FF2B5EF4-FFF2-40B4-BE49-F238E27FC236}">
                <a16:creationId xmlns:a16="http://schemas.microsoft.com/office/drawing/2014/main" id="{2B72F142-1A0D-4061-ADB9-04140C676BF0}"/>
              </a:ext>
            </a:extLst>
          </p:cNvPr>
          <p:cNvSpPr>
            <a:spLocks noGrp="1"/>
          </p:cNvSpPr>
          <p:nvPr>
            <p:ph idx="1"/>
          </p:nvPr>
        </p:nvSpPr>
        <p:spPr/>
        <p:txBody>
          <a:bodyPr/>
          <a:lstStyle/>
          <a:p>
            <a:r>
              <a:rPr lang="en-US" dirty="0"/>
              <a:t>Environmental science and protection technicians work in </a:t>
            </a:r>
          </a:p>
          <a:p>
            <a:pPr lvl="1"/>
            <a:r>
              <a:rPr lang="en-US" dirty="0"/>
              <a:t>Laboratories</a:t>
            </a:r>
          </a:p>
          <a:p>
            <a:pPr lvl="1"/>
            <a:r>
              <a:rPr lang="en-US" dirty="0"/>
              <a:t>Offices</a:t>
            </a:r>
          </a:p>
          <a:p>
            <a:pPr lvl="1"/>
            <a:r>
              <a:rPr lang="en-US" dirty="0"/>
              <a:t>in the field. </a:t>
            </a:r>
          </a:p>
        </p:txBody>
      </p:sp>
      <p:pic>
        <p:nvPicPr>
          <p:cNvPr id="4" name="Picture 3">
            <a:extLst>
              <a:ext uri="{FF2B5EF4-FFF2-40B4-BE49-F238E27FC236}">
                <a16:creationId xmlns:a16="http://schemas.microsoft.com/office/drawing/2014/main" id="{3BF4E1C0-A5EE-404C-A296-397627F4AE59}"/>
              </a:ext>
            </a:extLst>
          </p:cNvPr>
          <p:cNvPicPr>
            <a:picLocks noChangeAspect="1"/>
          </p:cNvPicPr>
          <p:nvPr/>
        </p:nvPicPr>
        <p:blipFill>
          <a:blip r:embed="rId3"/>
          <a:stretch>
            <a:fillRect/>
          </a:stretch>
        </p:blipFill>
        <p:spPr>
          <a:xfrm>
            <a:off x="526415" y="4662487"/>
            <a:ext cx="2714625" cy="1190625"/>
          </a:xfrm>
          <a:prstGeom prst="rect">
            <a:avLst/>
          </a:prstGeom>
        </p:spPr>
      </p:pic>
      <p:pic>
        <p:nvPicPr>
          <p:cNvPr id="5" name="Picture 4">
            <a:extLst>
              <a:ext uri="{FF2B5EF4-FFF2-40B4-BE49-F238E27FC236}">
                <a16:creationId xmlns:a16="http://schemas.microsoft.com/office/drawing/2014/main" id="{B3287720-15FB-430C-A7BE-E7861391447B}"/>
              </a:ext>
            </a:extLst>
          </p:cNvPr>
          <p:cNvPicPr>
            <a:picLocks noChangeAspect="1"/>
          </p:cNvPicPr>
          <p:nvPr/>
        </p:nvPicPr>
        <p:blipFill>
          <a:blip r:embed="rId4"/>
          <a:stretch>
            <a:fillRect/>
          </a:stretch>
        </p:blipFill>
        <p:spPr>
          <a:xfrm>
            <a:off x="3241040" y="4662486"/>
            <a:ext cx="3175000" cy="1190625"/>
          </a:xfrm>
          <a:prstGeom prst="rect">
            <a:avLst/>
          </a:prstGeom>
        </p:spPr>
      </p:pic>
      <p:pic>
        <p:nvPicPr>
          <p:cNvPr id="6" name="Picture 5">
            <a:extLst>
              <a:ext uri="{FF2B5EF4-FFF2-40B4-BE49-F238E27FC236}">
                <a16:creationId xmlns:a16="http://schemas.microsoft.com/office/drawing/2014/main" id="{06984DE1-4917-45F7-BF08-39DD1CA6AA51}"/>
              </a:ext>
            </a:extLst>
          </p:cNvPr>
          <p:cNvPicPr>
            <a:picLocks noChangeAspect="1"/>
          </p:cNvPicPr>
          <p:nvPr/>
        </p:nvPicPr>
        <p:blipFill>
          <a:blip r:embed="rId5"/>
          <a:stretch>
            <a:fillRect/>
          </a:stretch>
        </p:blipFill>
        <p:spPr>
          <a:xfrm>
            <a:off x="6400800" y="2637471"/>
            <a:ext cx="2286000" cy="3200400"/>
          </a:xfrm>
          <a:prstGeom prst="rect">
            <a:avLst/>
          </a:prstGeom>
        </p:spPr>
      </p:pic>
    </p:spTree>
    <p:extLst>
      <p:ext uri="{BB962C8B-B14F-4D97-AF65-F5344CB8AC3E}">
        <p14:creationId xmlns:p14="http://schemas.microsoft.com/office/powerpoint/2010/main" val="3420537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0C814-BC2B-4EEC-B221-7B024F36C9C6}"/>
              </a:ext>
            </a:extLst>
          </p:cNvPr>
          <p:cNvSpPr>
            <a:spLocks noGrp="1"/>
          </p:cNvSpPr>
          <p:nvPr>
            <p:ph type="title"/>
          </p:nvPr>
        </p:nvSpPr>
        <p:spPr>
          <a:xfrm>
            <a:off x="457200" y="381000"/>
            <a:ext cx="8229600" cy="1143000"/>
          </a:xfrm>
        </p:spPr>
        <p:txBody>
          <a:bodyPr>
            <a:normAutofit fontScale="90000"/>
          </a:bodyPr>
          <a:lstStyle/>
          <a:p>
            <a:r>
              <a:rPr lang="en-US" dirty="0"/>
              <a:t>Environmental Education: What do Teachers Do?</a:t>
            </a:r>
          </a:p>
        </p:txBody>
      </p:sp>
      <p:sp>
        <p:nvSpPr>
          <p:cNvPr id="3" name="Content Placeholder 2">
            <a:extLst>
              <a:ext uri="{FF2B5EF4-FFF2-40B4-BE49-F238E27FC236}">
                <a16:creationId xmlns:a16="http://schemas.microsoft.com/office/drawing/2014/main" id="{FE5FF7A9-EE0C-429B-89D4-AAB4B29B6E10}"/>
              </a:ext>
            </a:extLst>
          </p:cNvPr>
          <p:cNvSpPr>
            <a:spLocks noGrp="1"/>
          </p:cNvSpPr>
          <p:nvPr>
            <p:ph idx="1"/>
          </p:nvPr>
        </p:nvSpPr>
        <p:spPr/>
        <p:txBody>
          <a:bodyPr/>
          <a:lstStyle/>
          <a:p>
            <a:r>
              <a:rPr lang="en-US" sz="2400" dirty="0"/>
              <a:t>Kindergarten and elementary school teachers instruct young students in basic subjects, such as math and reading, in order to prepare them for future schooling.</a:t>
            </a:r>
          </a:p>
          <a:p>
            <a:r>
              <a:rPr lang="en-US" sz="2400" dirty="0"/>
              <a:t>High school teachers help prepare students for life after graduation. They teach academic lessons and various skills that students will need to attend college and to enter the job market.</a:t>
            </a:r>
          </a:p>
          <a:p>
            <a:pPr lvl="0"/>
            <a:r>
              <a:rPr lang="en-US" sz="2400" dirty="0">
                <a:solidFill>
                  <a:srgbClr val="1F497D">
                    <a:lumMod val="75000"/>
                  </a:srgbClr>
                </a:solidFill>
              </a:rPr>
              <a:t>Postsecondary teachers instruct students in a wide variety of academic and technical subjects beyond the high school level. They may also conduct research and publish scholarly papers and books.</a:t>
            </a:r>
          </a:p>
          <a:p>
            <a:endParaRPr lang="en-US" sz="2400" dirty="0"/>
          </a:p>
          <a:p>
            <a:endParaRPr lang="en-US" sz="2400" dirty="0"/>
          </a:p>
          <a:p>
            <a:endParaRPr lang="en-US" dirty="0"/>
          </a:p>
        </p:txBody>
      </p:sp>
    </p:spTree>
    <p:extLst>
      <p:ext uri="{BB962C8B-B14F-4D97-AF65-F5344CB8AC3E}">
        <p14:creationId xmlns:p14="http://schemas.microsoft.com/office/powerpoint/2010/main" val="4100393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0C9D-7CA2-4AFF-9AF5-DFFC8C4860C2}"/>
              </a:ext>
            </a:extLst>
          </p:cNvPr>
          <p:cNvSpPr>
            <a:spLocks noGrp="1"/>
          </p:cNvSpPr>
          <p:nvPr>
            <p:ph type="title"/>
          </p:nvPr>
        </p:nvSpPr>
        <p:spPr>
          <a:xfrm>
            <a:off x="457200" y="381000"/>
            <a:ext cx="8229600" cy="1143000"/>
          </a:xfrm>
        </p:spPr>
        <p:txBody>
          <a:bodyPr>
            <a:normAutofit fontScale="90000"/>
          </a:bodyPr>
          <a:lstStyle/>
          <a:p>
            <a:r>
              <a:rPr lang="en-US" dirty="0"/>
              <a:t>Education Needed to become a Teacher</a:t>
            </a:r>
          </a:p>
        </p:txBody>
      </p:sp>
      <p:sp>
        <p:nvSpPr>
          <p:cNvPr id="3" name="Content Placeholder 2">
            <a:extLst>
              <a:ext uri="{FF2B5EF4-FFF2-40B4-BE49-F238E27FC236}">
                <a16:creationId xmlns:a16="http://schemas.microsoft.com/office/drawing/2014/main" id="{38A38FAB-7767-4690-BB4A-FC27402A0564}"/>
              </a:ext>
            </a:extLst>
          </p:cNvPr>
          <p:cNvSpPr>
            <a:spLocks noGrp="1"/>
          </p:cNvSpPr>
          <p:nvPr>
            <p:ph idx="1"/>
          </p:nvPr>
        </p:nvSpPr>
        <p:spPr/>
        <p:txBody>
          <a:bodyPr/>
          <a:lstStyle/>
          <a:p>
            <a:r>
              <a:rPr lang="en-US" sz="2400" dirty="0"/>
              <a:t>Kindergarten, elementary, and high school teachers must have at least a bachelor’s degree. In addition, public school teachers must have a state-issued certification or license.</a:t>
            </a:r>
          </a:p>
          <a:p>
            <a:r>
              <a:rPr lang="en-US" sz="2400" dirty="0"/>
              <a:t>Post secondary (college) Educational requirements vary by subject and the type of educational institution. </a:t>
            </a:r>
          </a:p>
          <a:p>
            <a:pPr lvl="1"/>
            <a:r>
              <a:rPr lang="en-US" sz="2400" dirty="0"/>
              <a:t>Typically, postsecondary teachers must have a Ph.D. </a:t>
            </a:r>
          </a:p>
          <a:p>
            <a:pPr lvl="1"/>
            <a:r>
              <a:rPr lang="en-US" sz="2400" dirty="0"/>
              <a:t>However, a master's degree may be enough for some postsecondary teachers at community colleges, and others may need work experience in their field of expertise.</a:t>
            </a:r>
          </a:p>
          <a:p>
            <a:endParaRPr lang="en-US" sz="2400" dirty="0"/>
          </a:p>
          <a:p>
            <a:endParaRPr lang="en-US" dirty="0"/>
          </a:p>
        </p:txBody>
      </p:sp>
    </p:spTree>
    <p:extLst>
      <p:ext uri="{BB962C8B-B14F-4D97-AF65-F5344CB8AC3E}">
        <p14:creationId xmlns:p14="http://schemas.microsoft.com/office/powerpoint/2010/main" val="3064976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36EA-46DB-482E-87A6-1B60A064A698}"/>
              </a:ext>
            </a:extLst>
          </p:cNvPr>
          <p:cNvSpPr>
            <a:spLocks noGrp="1"/>
          </p:cNvSpPr>
          <p:nvPr>
            <p:ph type="title"/>
          </p:nvPr>
        </p:nvSpPr>
        <p:spPr/>
        <p:txBody>
          <a:bodyPr/>
          <a:lstStyle/>
          <a:p>
            <a:r>
              <a:rPr lang="en-US" dirty="0"/>
              <a:t>Education</a:t>
            </a:r>
          </a:p>
        </p:txBody>
      </p:sp>
      <p:sp>
        <p:nvSpPr>
          <p:cNvPr id="3" name="Content Placeholder 2">
            <a:extLst>
              <a:ext uri="{FF2B5EF4-FFF2-40B4-BE49-F238E27FC236}">
                <a16:creationId xmlns:a16="http://schemas.microsoft.com/office/drawing/2014/main" id="{12342B5F-FCAD-4EF2-8F0B-34F290843E9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2A5364C-E3C2-4205-9504-5F637B102170}"/>
              </a:ext>
            </a:extLst>
          </p:cNvPr>
          <p:cNvPicPr>
            <a:picLocks noChangeAspect="1"/>
          </p:cNvPicPr>
          <p:nvPr/>
        </p:nvPicPr>
        <p:blipFill>
          <a:blip r:embed="rId3"/>
          <a:stretch>
            <a:fillRect/>
          </a:stretch>
        </p:blipFill>
        <p:spPr>
          <a:xfrm>
            <a:off x="457200" y="1578634"/>
            <a:ext cx="3200400" cy="2286000"/>
          </a:xfrm>
          <a:prstGeom prst="rect">
            <a:avLst/>
          </a:prstGeom>
          <a:ln w="57150">
            <a:solidFill>
              <a:srgbClr val="5CC47C"/>
            </a:solidFill>
          </a:ln>
        </p:spPr>
      </p:pic>
      <p:pic>
        <p:nvPicPr>
          <p:cNvPr id="5" name="Picture 4">
            <a:extLst>
              <a:ext uri="{FF2B5EF4-FFF2-40B4-BE49-F238E27FC236}">
                <a16:creationId xmlns:a16="http://schemas.microsoft.com/office/drawing/2014/main" id="{8083AA5B-D3B4-45B4-BCB5-6B209FD14E74}"/>
              </a:ext>
            </a:extLst>
          </p:cNvPr>
          <p:cNvPicPr>
            <a:picLocks noChangeAspect="1"/>
          </p:cNvPicPr>
          <p:nvPr/>
        </p:nvPicPr>
        <p:blipFill>
          <a:blip r:embed="rId4"/>
          <a:stretch>
            <a:fillRect/>
          </a:stretch>
        </p:blipFill>
        <p:spPr>
          <a:xfrm>
            <a:off x="2083594" y="3658579"/>
            <a:ext cx="4976812" cy="2463271"/>
          </a:xfrm>
          <a:prstGeom prst="rect">
            <a:avLst/>
          </a:prstGeom>
          <a:ln w="57150">
            <a:solidFill>
              <a:srgbClr val="5CC47C"/>
            </a:solidFill>
          </a:ln>
        </p:spPr>
      </p:pic>
      <p:pic>
        <p:nvPicPr>
          <p:cNvPr id="6" name="Picture 5">
            <a:extLst>
              <a:ext uri="{FF2B5EF4-FFF2-40B4-BE49-F238E27FC236}">
                <a16:creationId xmlns:a16="http://schemas.microsoft.com/office/drawing/2014/main" id="{BA93936C-A11C-4551-9C37-E7A527539CD7}"/>
              </a:ext>
            </a:extLst>
          </p:cNvPr>
          <p:cNvPicPr>
            <a:picLocks noChangeAspect="1"/>
          </p:cNvPicPr>
          <p:nvPr/>
        </p:nvPicPr>
        <p:blipFill>
          <a:blip r:embed="rId5"/>
          <a:stretch>
            <a:fillRect/>
          </a:stretch>
        </p:blipFill>
        <p:spPr>
          <a:xfrm>
            <a:off x="5010584" y="1558106"/>
            <a:ext cx="3694907" cy="2463271"/>
          </a:xfrm>
          <a:prstGeom prst="rect">
            <a:avLst/>
          </a:prstGeom>
          <a:ln w="57150">
            <a:solidFill>
              <a:srgbClr val="5CC47C"/>
            </a:solidFill>
          </a:ln>
        </p:spPr>
      </p:pic>
    </p:spTree>
    <p:extLst>
      <p:ext uri="{BB962C8B-B14F-4D97-AF65-F5344CB8AC3E}">
        <p14:creationId xmlns:p14="http://schemas.microsoft.com/office/powerpoint/2010/main" val="2713562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A098-E9DD-4F03-830C-ED62CA98F2CE}"/>
              </a:ext>
            </a:extLst>
          </p:cNvPr>
          <p:cNvSpPr>
            <a:spLocks noGrp="1"/>
          </p:cNvSpPr>
          <p:nvPr>
            <p:ph type="title"/>
          </p:nvPr>
        </p:nvSpPr>
        <p:spPr/>
        <p:txBody>
          <a:bodyPr>
            <a:normAutofit fontScale="90000"/>
          </a:bodyPr>
          <a:lstStyle/>
          <a:p>
            <a:r>
              <a:rPr lang="en-US" dirty="0"/>
              <a:t>Environmental Conservation and/or Non-Profit Work</a:t>
            </a:r>
          </a:p>
        </p:txBody>
      </p:sp>
      <p:sp>
        <p:nvSpPr>
          <p:cNvPr id="3" name="Content Placeholder 2">
            <a:extLst>
              <a:ext uri="{FF2B5EF4-FFF2-40B4-BE49-F238E27FC236}">
                <a16:creationId xmlns:a16="http://schemas.microsoft.com/office/drawing/2014/main" id="{7B95571F-5EBE-44BD-9CBB-B96CB80AF99C}"/>
              </a:ext>
            </a:extLst>
          </p:cNvPr>
          <p:cNvSpPr>
            <a:spLocks noGrp="1"/>
          </p:cNvSpPr>
          <p:nvPr>
            <p:ph idx="1"/>
          </p:nvPr>
        </p:nvSpPr>
        <p:spPr/>
        <p:txBody>
          <a:bodyPr/>
          <a:lstStyle/>
          <a:p>
            <a:r>
              <a:rPr lang="en-US" sz="2800" dirty="0"/>
              <a:t>Conservationists manage environmental protection efforts in order to balance the needs of human users with environmental health. </a:t>
            </a:r>
          </a:p>
          <a:p>
            <a:pPr lvl="1"/>
            <a:r>
              <a:rPr lang="en-US" sz="2400" dirty="0"/>
              <a:t>They manage projects that maintain ecosystem health and protect natural resources from a variety of threats. </a:t>
            </a:r>
          </a:p>
          <a:p>
            <a:pPr lvl="1"/>
            <a:r>
              <a:rPr lang="en-US" sz="2400" dirty="0"/>
              <a:t>They are involved in land-use negotiations to meet the needs of users like farmers and other landowners. </a:t>
            </a:r>
          </a:p>
          <a:p>
            <a:r>
              <a:rPr lang="en-US" sz="2800" dirty="0"/>
              <a:t>Some conservationists specialize in a particular area of the field, such as range management, land management or soil and water conservation.</a:t>
            </a:r>
          </a:p>
        </p:txBody>
      </p:sp>
    </p:spTree>
    <p:extLst>
      <p:ext uri="{BB962C8B-B14F-4D97-AF65-F5344CB8AC3E}">
        <p14:creationId xmlns:p14="http://schemas.microsoft.com/office/powerpoint/2010/main" val="1731817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CF1E-FC0C-4233-92B8-CC897D2E9599}"/>
              </a:ext>
            </a:extLst>
          </p:cNvPr>
          <p:cNvSpPr>
            <a:spLocks noGrp="1"/>
          </p:cNvSpPr>
          <p:nvPr>
            <p:ph type="title"/>
          </p:nvPr>
        </p:nvSpPr>
        <p:spPr/>
        <p:txBody>
          <a:bodyPr>
            <a:normAutofit fontScale="90000"/>
          </a:bodyPr>
          <a:lstStyle/>
          <a:p>
            <a:r>
              <a:rPr lang="en-US" dirty="0"/>
              <a:t>Environmental Conservation and/or Non-Profit Work</a:t>
            </a:r>
          </a:p>
        </p:txBody>
      </p:sp>
      <p:sp>
        <p:nvSpPr>
          <p:cNvPr id="3" name="Content Placeholder 2">
            <a:extLst>
              <a:ext uri="{FF2B5EF4-FFF2-40B4-BE49-F238E27FC236}">
                <a16:creationId xmlns:a16="http://schemas.microsoft.com/office/drawing/2014/main" id="{B122F1B1-B4F2-41AC-9467-AE644EB66170}"/>
              </a:ext>
            </a:extLst>
          </p:cNvPr>
          <p:cNvSpPr>
            <a:spLocks noGrp="1"/>
          </p:cNvSpPr>
          <p:nvPr>
            <p:ph idx="1"/>
          </p:nvPr>
        </p:nvSpPr>
        <p:spPr/>
        <p:txBody>
          <a:bodyPr/>
          <a:lstStyle/>
          <a:p>
            <a:r>
              <a:rPr lang="en-US" dirty="0"/>
              <a:t>Work in this area can vary widely depending on your area of interest and your level of education.</a:t>
            </a:r>
          </a:p>
        </p:txBody>
      </p:sp>
      <p:pic>
        <p:nvPicPr>
          <p:cNvPr id="4" name="Picture 3">
            <a:extLst>
              <a:ext uri="{FF2B5EF4-FFF2-40B4-BE49-F238E27FC236}">
                <a16:creationId xmlns:a16="http://schemas.microsoft.com/office/drawing/2014/main" id="{3371D06B-AD3D-4D7A-8CCD-56BC7D594F31}"/>
              </a:ext>
            </a:extLst>
          </p:cNvPr>
          <p:cNvPicPr>
            <a:picLocks noChangeAspect="1"/>
          </p:cNvPicPr>
          <p:nvPr/>
        </p:nvPicPr>
        <p:blipFill>
          <a:blip r:embed="rId2"/>
          <a:stretch>
            <a:fillRect/>
          </a:stretch>
        </p:blipFill>
        <p:spPr>
          <a:xfrm>
            <a:off x="2473445" y="3330823"/>
            <a:ext cx="4197109" cy="2795340"/>
          </a:xfrm>
          <a:prstGeom prst="rect">
            <a:avLst/>
          </a:prstGeom>
        </p:spPr>
      </p:pic>
    </p:spTree>
    <p:extLst>
      <p:ext uri="{BB962C8B-B14F-4D97-AF65-F5344CB8AC3E}">
        <p14:creationId xmlns:p14="http://schemas.microsoft.com/office/powerpoint/2010/main" val="2374713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0A671-A4DA-4986-BF10-3638451094FC}"/>
              </a:ext>
            </a:extLst>
          </p:cNvPr>
          <p:cNvSpPr>
            <a:spLocks noGrp="1"/>
          </p:cNvSpPr>
          <p:nvPr>
            <p:ph type="title"/>
          </p:nvPr>
        </p:nvSpPr>
        <p:spPr/>
        <p:txBody>
          <a:bodyPr/>
          <a:lstStyle/>
          <a:p>
            <a:r>
              <a:rPr lang="en-US" dirty="0"/>
              <a:t>Chemists: What do they do?</a:t>
            </a:r>
          </a:p>
        </p:txBody>
      </p:sp>
      <p:sp>
        <p:nvSpPr>
          <p:cNvPr id="3" name="Content Placeholder 2">
            <a:extLst>
              <a:ext uri="{FF2B5EF4-FFF2-40B4-BE49-F238E27FC236}">
                <a16:creationId xmlns:a16="http://schemas.microsoft.com/office/drawing/2014/main" id="{F092EBD4-7B47-4751-93FB-552F7E39714B}"/>
              </a:ext>
            </a:extLst>
          </p:cNvPr>
          <p:cNvSpPr>
            <a:spLocks noGrp="1"/>
          </p:cNvSpPr>
          <p:nvPr>
            <p:ph idx="1"/>
          </p:nvPr>
        </p:nvSpPr>
        <p:spPr/>
        <p:txBody>
          <a:bodyPr/>
          <a:lstStyle/>
          <a:p>
            <a:r>
              <a:rPr lang="en-US" dirty="0"/>
              <a:t>Chemists and materials scientists study substances at the atomic and molecular levels and analyze the ways in which the substances interact with one another.</a:t>
            </a:r>
          </a:p>
        </p:txBody>
      </p:sp>
      <p:pic>
        <p:nvPicPr>
          <p:cNvPr id="4" name="Picture 3">
            <a:extLst>
              <a:ext uri="{FF2B5EF4-FFF2-40B4-BE49-F238E27FC236}">
                <a16:creationId xmlns:a16="http://schemas.microsoft.com/office/drawing/2014/main" id="{49139D73-7CD1-43B2-A6D1-0A5B26BC1774}"/>
              </a:ext>
            </a:extLst>
          </p:cNvPr>
          <p:cNvPicPr>
            <a:picLocks noChangeAspect="1"/>
          </p:cNvPicPr>
          <p:nvPr/>
        </p:nvPicPr>
        <p:blipFill>
          <a:blip r:embed="rId3"/>
          <a:stretch>
            <a:fillRect/>
          </a:stretch>
        </p:blipFill>
        <p:spPr>
          <a:xfrm>
            <a:off x="2955584" y="3736181"/>
            <a:ext cx="3232831" cy="2262982"/>
          </a:xfrm>
          <a:prstGeom prst="rect">
            <a:avLst/>
          </a:prstGeom>
          <a:ln>
            <a:solidFill>
              <a:schemeClr val="accent1"/>
            </a:solidFill>
          </a:ln>
        </p:spPr>
      </p:pic>
    </p:spTree>
    <p:extLst>
      <p:ext uri="{BB962C8B-B14F-4D97-AF65-F5344CB8AC3E}">
        <p14:creationId xmlns:p14="http://schemas.microsoft.com/office/powerpoint/2010/main" val="2514676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3D25-D507-471D-BB78-150F3AD33582}"/>
              </a:ext>
            </a:extLst>
          </p:cNvPr>
          <p:cNvSpPr>
            <a:spLocks noGrp="1"/>
          </p:cNvSpPr>
          <p:nvPr>
            <p:ph type="title"/>
          </p:nvPr>
        </p:nvSpPr>
        <p:spPr/>
        <p:txBody>
          <a:bodyPr/>
          <a:lstStyle/>
          <a:p>
            <a:r>
              <a:rPr lang="en-US" dirty="0"/>
              <a:t>Chemists: Where do they work?</a:t>
            </a:r>
          </a:p>
        </p:txBody>
      </p:sp>
      <p:sp>
        <p:nvSpPr>
          <p:cNvPr id="3" name="Content Placeholder 2">
            <a:extLst>
              <a:ext uri="{FF2B5EF4-FFF2-40B4-BE49-F238E27FC236}">
                <a16:creationId xmlns:a16="http://schemas.microsoft.com/office/drawing/2014/main" id="{CC51BC2F-0C6C-4280-9E39-6BEF39AFCB05}"/>
              </a:ext>
            </a:extLst>
          </p:cNvPr>
          <p:cNvSpPr>
            <a:spLocks noGrp="1"/>
          </p:cNvSpPr>
          <p:nvPr>
            <p:ph idx="1"/>
          </p:nvPr>
        </p:nvSpPr>
        <p:spPr/>
        <p:txBody>
          <a:bodyPr/>
          <a:lstStyle/>
          <a:p>
            <a:r>
              <a:rPr lang="en-US" dirty="0"/>
              <a:t>Chemists and materials scientists work in laboratories, the field, and offices. They typically work full time and keep regular hours.</a:t>
            </a:r>
          </a:p>
          <a:p>
            <a:endParaRPr lang="en-US" dirty="0"/>
          </a:p>
        </p:txBody>
      </p:sp>
      <p:pic>
        <p:nvPicPr>
          <p:cNvPr id="4" name="Picture 3">
            <a:extLst>
              <a:ext uri="{FF2B5EF4-FFF2-40B4-BE49-F238E27FC236}">
                <a16:creationId xmlns:a16="http://schemas.microsoft.com/office/drawing/2014/main" id="{991F1986-7939-446B-931D-F834EBD00373}"/>
              </a:ext>
            </a:extLst>
          </p:cNvPr>
          <p:cNvPicPr>
            <a:picLocks noChangeAspect="1"/>
          </p:cNvPicPr>
          <p:nvPr/>
        </p:nvPicPr>
        <p:blipFill>
          <a:blip r:embed="rId3"/>
          <a:stretch>
            <a:fillRect/>
          </a:stretch>
        </p:blipFill>
        <p:spPr>
          <a:xfrm>
            <a:off x="3548062" y="3268663"/>
            <a:ext cx="2047875" cy="2857500"/>
          </a:xfrm>
          <a:prstGeom prst="rect">
            <a:avLst/>
          </a:prstGeom>
          <a:ln>
            <a:solidFill>
              <a:schemeClr val="accent1"/>
            </a:solidFill>
          </a:ln>
        </p:spPr>
      </p:pic>
    </p:spTree>
    <p:extLst>
      <p:ext uri="{BB962C8B-B14F-4D97-AF65-F5344CB8AC3E}">
        <p14:creationId xmlns:p14="http://schemas.microsoft.com/office/powerpoint/2010/main" val="189905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A82F-F3F4-4AD7-9C7D-F5660D051B0F}"/>
              </a:ext>
            </a:extLst>
          </p:cNvPr>
          <p:cNvSpPr>
            <a:spLocks noGrp="1"/>
          </p:cNvSpPr>
          <p:nvPr>
            <p:ph type="title"/>
          </p:nvPr>
        </p:nvSpPr>
        <p:spPr/>
        <p:txBody>
          <a:bodyPr/>
          <a:lstStyle/>
          <a:p>
            <a:r>
              <a:rPr lang="en-US" dirty="0"/>
              <a:t>Education Levels to Consider</a:t>
            </a:r>
          </a:p>
        </p:txBody>
      </p:sp>
      <p:sp>
        <p:nvSpPr>
          <p:cNvPr id="3" name="Content Placeholder 2">
            <a:extLst>
              <a:ext uri="{FF2B5EF4-FFF2-40B4-BE49-F238E27FC236}">
                <a16:creationId xmlns:a16="http://schemas.microsoft.com/office/drawing/2014/main" id="{A1AD02ED-F843-4D87-9A28-63173D286534}"/>
              </a:ext>
            </a:extLst>
          </p:cNvPr>
          <p:cNvSpPr>
            <a:spLocks noGrp="1"/>
          </p:cNvSpPr>
          <p:nvPr>
            <p:ph idx="1"/>
          </p:nvPr>
        </p:nvSpPr>
        <p:spPr>
          <a:xfrm>
            <a:off x="304800" y="1295400"/>
            <a:ext cx="8229600" cy="4525963"/>
          </a:xfrm>
        </p:spPr>
        <p:txBody>
          <a:bodyPr/>
          <a:lstStyle/>
          <a:p>
            <a:r>
              <a:rPr lang="en-US" dirty="0"/>
              <a:t>High School/GED</a:t>
            </a:r>
          </a:p>
          <a:p>
            <a:r>
              <a:rPr lang="en-US" dirty="0"/>
              <a:t>High School plus industry specific technical training/certification/licensing</a:t>
            </a:r>
          </a:p>
          <a:p>
            <a:r>
              <a:rPr lang="en-US" dirty="0"/>
              <a:t>College Education with or without specific technical training/certification/licensing</a:t>
            </a:r>
          </a:p>
          <a:p>
            <a:pPr lvl="1"/>
            <a:r>
              <a:rPr lang="en-US" dirty="0"/>
              <a:t>Associate Degree </a:t>
            </a:r>
          </a:p>
          <a:p>
            <a:pPr lvl="1"/>
            <a:r>
              <a:rPr lang="en-US" dirty="0"/>
              <a:t>Bachelor Degree</a:t>
            </a:r>
          </a:p>
          <a:p>
            <a:pPr lvl="1"/>
            <a:r>
              <a:rPr lang="en-US" dirty="0"/>
              <a:t>Master’s Degree</a:t>
            </a:r>
          </a:p>
          <a:p>
            <a:pPr lvl="1"/>
            <a:r>
              <a:rPr lang="en-US" dirty="0"/>
              <a:t>Doctorate </a:t>
            </a:r>
          </a:p>
        </p:txBody>
      </p:sp>
      <p:pic>
        <p:nvPicPr>
          <p:cNvPr id="4" name="Picture 3">
            <a:extLst>
              <a:ext uri="{FF2B5EF4-FFF2-40B4-BE49-F238E27FC236}">
                <a16:creationId xmlns:a16="http://schemas.microsoft.com/office/drawing/2014/main" id="{AEB5E2CF-B604-4A00-8A5C-4137A062F5E3}"/>
              </a:ext>
            </a:extLst>
          </p:cNvPr>
          <p:cNvPicPr>
            <a:picLocks noChangeAspect="1"/>
          </p:cNvPicPr>
          <p:nvPr/>
        </p:nvPicPr>
        <p:blipFill>
          <a:blip r:embed="rId3"/>
          <a:stretch>
            <a:fillRect/>
          </a:stretch>
        </p:blipFill>
        <p:spPr>
          <a:xfrm>
            <a:off x="6810914" y="4666565"/>
            <a:ext cx="2057400" cy="1372285"/>
          </a:xfrm>
          <a:prstGeom prst="rect">
            <a:avLst/>
          </a:prstGeom>
          <a:ln w="28575">
            <a:solidFill>
              <a:srgbClr val="5CC47C"/>
            </a:solidFill>
          </a:ln>
        </p:spPr>
      </p:pic>
      <p:pic>
        <p:nvPicPr>
          <p:cNvPr id="5" name="Picture 4">
            <a:extLst>
              <a:ext uri="{FF2B5EF4-FFF2-40B4-BE49-F238E27FC236}">
                <a16:creationId xmlns:a16="http://schemas.microsoft.com/office/drawing/2014/main" id="{D5CE7F43-7555-4F95-94C8-FB07920CA0A0}"/>
              </a:ext>
            </a:extLst>
          </p:cNvPr>
          <p:cNvPicPr>
            <a:picLocks noChangeAspect="1"/>
          </p:cNvPicPr>
          <p:nvPr/>
        </p:nvPicPr>
        <p:blipFill>
          <a:blip r:embed="rId4"/>
          <a:stretch>
            <a:fillRect/>
          </a:stretch>
        </p:blipFill>
        <p:spPr>
          <a:xfrm>
            <a:off x="3657600" y="5223431"/>
            <a:ext cx="1371600" cy="815419"/>
          </a:xfrm>
          <a:prstGeom prst="rect">
            <a:avLst/>
          </a:prstGeom>
          <a:ln w="28575">
            <a:solidFill>
              <a:srgbClr val="5CC47C"/>
            </a:solidFill>
          </a:ln>
        </p:spPr>
      </p:pic>
      <p:pic>
        <p:nvPicPr>
          <p:cNvPr id="6" name="Picture 5">
            <a:extLst>
              <a:ext uri="{FF2B5EF4-FFF2-40B4-BE49-F238E27FC236}">
                <a16:creationId xmlns:a16="http://schemas.microsoft.com/office/drawing/2014/main" id="{91FA841C-C257-4851-B259-3B1EB843DB28}"/>
              </a:ext>
            </a:extLst>
          </p:cNvPr>
          <p:cNvPicPr>
            <a:picLocks noChangeAspect="1"/>
          </p:cNvPicPr>
          <p:nvPr/>
        </p:nvPicPr>
        <p:blipFill>
          <a:blip r:embed="rId5"/>
          <a:stretch>
            <a:fillRect/>
          </a:stretch>
        </p:blipFill>
        <p:spPr>
          <a:xfrm>
            <a:off x="5081857" y="4934759"/>
            <a:ext cx="1676400" cy="1255682"/>
          </a:xfrm>
          <a:prstGeom prst="rect">
            <a:avLst/>
          </a:prstGeom>
          <a:ln w="28575">
            <a:solidFill>
              <a:srgbClr val="0070C0"/>
            </a:solidFill>
          </a:ln>
        </p:spPr>
      </p:pic>
    </p:spTree>
    <p:extLst>
      <p:ext uri="{BB962C8B-B14F-4D97-AF65-F5344CB8AC3E}">
        <p14:creationId xmlns:p14="http://schemas.microsoft.com/office/powerpoint/2010/main" val="2434595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CAF4-274E-4BEE-94DF-CAD2D3C2A946}"/>
              </a:ext>
            </a:extLst>
          </p:cNvPr>
          <p:cNvSpPr>
            <a:spLocks noGrp="1"/>
          </p:cNvSpPr>
          <p:nvPr>
            <p:ph type="title"/>
          </p:nvPr>
        </p:nvSpPr>
        <p:spPr>
          <a:xfrm>
            <a:off x="457200" y="381000"/>
            <a:ext cx="8229600" cy="1143000"/>
          </a:xfrm>
        </p:spPr>
        <p:txBody>
          <a:bodyPr>
            <a:normAutofit fontScale="90000"/>
          </a:bodyPr>
          <a:lstStyle/>
          <a:p>
            <a:r>
              <a:rPr lang="en-US" dirty="0"/>
              <a:t>Education Needed to Become a Chemist</a:t>
            </a:r>
          </a:p>
        </p:txBody>
      </p:sp>
      <p:sp>
        <p:nvSpPr>
          <p:cNvPr id="3" name="Content Placeholder 2">
            <a:extLst>
              <a:ext uri="{FF2B5EF4-FFF2-40B4-BE49-F238E27FC236}">
                <a16:creationId xmlns:a16="http://schemas.microsoft.com/office/drawing/2014/main" id="{A424B242-3A4B-4997-A27E-F4CBE92B35BF}"/>
              </a:ext>
            </a:extLst>
          </p:cNvPr>
          <p:cNvSpPr>
            <a:spLocks noGrp="1"/>
          </p:cNvSpPr>
          <p:nvPr>
            <p:ph idx="1"/>
          </p:nvPr>
        </p:nvSpPr>
        <p:spPr/>
        <p:txBody>
          <a:bodyPr/>
          <a:lstStyle/>
          <a:p>
            <a:r>
              <a:rPr lang="en-US" dirty="0"/>
              <a:t>Chemists and materials scientists need at least a bachelor’s degree in chemistry or a related field. However, a master’s degree or Ph.D. is needed for many research jobs.</a:t>
            </a:r>
          </a:p>
          <a:p>
            <a:endParaRPr lang="en-US" dirty="0"/>
          </a:p>
        </p:txBody>
      </p:sp>
    </p:spTree>
    <p:extLst>
      <p:ext uri="{BB962C8B-B14F-4D97-AF65-F5344CB8AC3E}">
        <p14:creationId xmlns:p14="http://schemas.microsoft.com/office/powerpoint/2010/main" val="95120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86C0-0EC4-44C7-ABC3-B4C3E5A15DCC}"/>
              </a:ext>
            </a:extLst>
          </p:cNvPr>
          <p:cNvSpPr>
            <a:spLocks noGrp="1"/>
          </p:cNvSpPr>
          <p:nvPr>
            <p:ph type="title"/>
          </p:nvPr>
        </p:nvSpPr>
        <p:spPr>
          <a:xfrm>
            <a:off x="457200" y="381000"/>
            <a:ext cx="8229600" cy="1143000"/>
          </a:xfrm>
        </p:spPr>
        <p:txBody>
          <a:bodyPr/>
          <a:lstStyle/>
          <a:p>
            <a:r>
              <a:rPr lang="en-US" dirty="0"/>
              <a:t>Hydrologists: What do They Do?</a:t>
            </a:r>
          </a:p>
        </p:txBody>
      </p:sp>
      <p:sp>
        <p:nvSpPr>
          <p:cNvPr id="3" name="Content Placeholder 2">
            <a:extLst>
              <a:ext uri="{FF2B5EF4-FFF2-40B4-BE49-F238E27FC236}">
                <a16:creationId xmlns:a16="http://schemas.microsoft.com/office/drawing/2014/main" id="{80D42E74-31B4-4231-9F6F-E9A403CB2E1E}"/>
              </a:ext>
            </a:extLst>
          </p:cNvPr>
          <p:cNvSpPr>
            <a:spLocks noGrp="1"/>
          </p:cNvSpPr>
          <p:nvPr>
            <p:ph idx="1"/>
          </p:nvPr>
        </p:nvSpPr>
        <p:spPr/>
        <p:txBody>
          <a:bodyPr/>
          <a:lstStyle/>
          <a:p>
            <a:r>
              <a:rPr lang="en-US" dirty="0"/>
              <a:t>Hydrologists study how water moves across and through the Earth’s crust. </a:t>
            </a:r>
          </a:p>
          <a:p>
            <a:r>
              <a:rPr lang="en-US" dirty="0"/>
              <a:t>They use their expertise to solve problems in the areas of water quality or availability.</a:t>
            </a:r>
          </a:p>
          <a:p>
            <a:endParaRPr lang="en-US" dirty="0"/>
          </a:p>
        </p:txBody>
      </p:sp>
      <p:pic>
        <p:nvPicPr>
          <p:cNvPr id="4" name="Picture 3">
            <a:extLst>
              <a:ext uri="{FF2B5EF4-FFF2-40B4-BE49-F238E27FC236}">
                <a16:creationId xmlns:a16="http://schemas.microsoft.com/office/drawing/2014/main" id="{8386ECCB-8EC9-45CB-9BA4-66CE3613DA8A}"/>
              </a:ext>
            </a:extLst>
          </p:cNvPr>
          <p:cNvPicPr>
            <a:picLocks noChangeAspect="1"/>
          </p:cNvPicPr>
          <p:nvPr/>
        </p:nvPicPr>
        <p:blipFill>
          <a:blip r:embed="rId3"/>
          <a:stretch>
            <a:fillRect/>
          </a:stretch>
        </p:blipFill>
        <p:spPr>
          <a:xfrm>
            <a:off x="2948838" y="3886200"/>
            <a:ext cx="3246323" cy="2239963"/>
          </a:xfrm>
          <a:prstGeom prst="rect">
            <a:avLst/>
          </a:prstGeom>
          <a:solidFill>
            <a:schemeClr val="accent3"/>
          </a:solidFill>
        </p:spPr>
      </p:pic>
    </p:spTree>
    <p:extLst>
      <p:ext uri="{BB962C8B-B14F-4D97-AF65-F5344CB8AC3E}">
        <p14:creationId xmlns:p14="http://schemas.microsoft.com/office/powerpoint/2010/main" val="3111535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70DC-4B45-468E-8F69-517EE5044D90}"/>
              </a:ext>
            </a:extLst>
          </p:cNvPr>
          <p:cNvSpPr>
            <a:spLocks noGrp="1"/>
          </p:cNvSpPr>
          <p:nvPr>
            <p:ph type="title"/>
          </p:nvPr>
        </p:nvSpPr>
        <p:spPr/>
        <p:txBody>
          <a:bodyPr>
            <a:normAutofit fontScale="90000"/>
          </a:bodyPr>
          <a:lstStyle/>
          <a:p>
            <a:r>
              <a:rPr lang="en-US" dirty="0"/>
              <a:t>Hydrologists: Where Do They Work?</a:t>
            </a:r>
          </a:p>
        </p:txBody>
      </p:sp>
      <p:sp>
        <p:nvSpPr>
          <p:cNvPr id="3" name="Content Placeholder 2">
            <a:extLst>
              <a:ext uri="{FF2B5EF4-FFF2-40B4-BE49-F238E27FC236}">
                <a16:creationId xmlns:a16="http://schemas.microsoft.com/office/drawing/2014/main" id="{0FCBDA35-403D-4A71-8282-4E1CDB3EAEF9}"/>
              </a:ext>
            </a:extLst>
          </p:cNvPr>
          <p:cNvSpPr>
            <a:spLocks noGrp="1"/>
          </p:cNvSpPr>
          <p:nvPr>
            <p:ph idx="1"/>
          </p:nvPr>
        </p:nvSpPr>
        <p:spPr/>
        <p:txBody>
          <a:bodyPr/>
          <a:lstStyle/>
          <a:p>
            <a:r>
              <a:rPr lang="en-US" dirty="0"/>
              <a:t>Hydrologists work in offices and in the field. </a:t>
            </a:r>
          </a:p>
          <a:p>
            <a:pPr lvl="1"/>
            <a:r>
              <a:rPr lang="en-US" dirty="0"/>
              <a:t>In offices, hydrologists spend much of their time using computers to analyze data and model their findings. </a:t>
            </a:r>
          </a:p>
          <a:p>
            <a:pPr lvl="1"/>
            <a:r>
              <a:rPr lang="en-US" dirty="0"/>
              <a:t>In the field, hydrologists may have to wade into lakes and streams to collect samples or to read and inspect monitoring equipment.</a:t>
            </a:r>
          </a:p>
          <a:p>
            <a:endParaRPr lang="en-US" dirty="0"/>
          </a:p>
        </p:txBody>
      </p:sp>
    </p:spTree>
    <p:extLst>
      <p:ext uri="{BB962C8B-B14F-4D97-AF65-F5344CB8AC3E}">
        <p14:creationId xmlns:p14="http://schemas.microsoft.com/office/powerpoint/2010/main" val="2206959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ACE6-B8F3-4A1A-8AA2-F42069BF810F}"/>
              </a:ext>
            </a:extLst>
          </p:cNvPr>
          <p:cNvSpPr>
            <a:spLocks noGrp="1"/>
          </p:cNvSpPr>
          <p:nvPr>
            <p:ph type="title"/>
          </p:nvPr>
        </p:nvSpPr>
        <p:spPr>
          <a:xfrm>
            <a:off x="457200" y="381000"/>
            <a:ext cx="8229600" cy="1143000"/>
          </a:xfrm>
        </p:spPr>
        <p:txBody>
          <a:bodyPr>
            <a:normAutofit fontScale="90000"/>
          </a:bodyPr>
          <a:lstStyle/>
          <a:p>
            <a:r>
              <a:rPr lang="en-US" dirty="0"/>
              <a:t>Education Needed to Become A Hydrologist</a:t>
            </a:r>
          </a:p>
        </p:txBody>
      </p:sp>
      <p:sp>
        <p:nvSpPr>
          <p:cNvPr id="3" name="Content Placeholder 2">
            <a:extLst>
              <a:ext uri="{FF2B5EF4-FFF2-40B4-BE49-F238E27FC236}">
                <a16:creationId xmlns:a16="http://schemas.microsoft.com/office/drawing/2014/main" id="{3BA11CA7-F015-4B26-B638-9AFC13EB47B5}"/>
              </a:ext>
            </a:extLst>
          </p:cNvPr>
          <p:cNvSpPr>
            <a:spLocks noGrp="1"/>
          </p:cNvSpPr>
          <p:nvPr>
            <p:ph idx="1"/>
          </p:nvPr>
        </p:nvSpPr>
        <p:spPr/>
        <p:txBody>
          <a:bodyPr/>
          <a:lstStyle/>
          <a:p>
            <a:r>
              <a:rPr lang="en-US" dirty="0"/>
              <a:t>Hydrologists need at least a bachelor’s degree for entry-level positions; however, some workers begin their careers with a master’s degree.</a:t>
            </a:r>
          </a:p>
          <a:p>
            <a:endParaRPr lang="en-US" dirty="0"/>
          </a:p>
        </p:txBody>
      </p:sp>
      <p:pic>
        <p:nvPicPr>
          <p:cNvPr id="4" name="Picture 3">
            <a:extLst>
              <a:ext uri="{FF2B5EF4-FFF2-40B4-BE49-F238E27FC236}">
                <a16:creationId xmlns:a16="http://schemas.microsoft.com/office/drawing/2014/main" id="{504E23A6-5FDC-46CA-B610-54F37CD560AE}"/>
              </a:ext>
            </a:extLst>
          </p:cNvPr>
          <p:cNvPicPr>
            <a:picLocks noChangeAspect="1"/>
          </p:cNvPicPr>
          <p:nvPr/>
        </p:nvPicPr>
        <p:blipFill>
          <a:blip r:embed="rId3"/>
          <a:stretch>
            <a:fillRect/>
          </a:stretch>
        </p:blipFill>
        <p:spPr>
          <a:xfrm>
            <a:off x="2781300" y="3429000"/>
            <a:ext cx="3581400" cy="2686050"/>
          </a:xfrm>
          <a:prstGeom prst="rect">
            <a:avLst/>
          </a:prstGeom>
        </p:spPr>
      </p:pic>
    </p:spTree>
    <p:extLst>
      <p:ext uri="{BB962C8B-B14F-4D97-AF65-F5344CB8AC3E}">
        <p14:creationId xmlns:p14="http://schemas.microsoft.com/office/powerpoint/2010/main" val="1664590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8613-2463-4C07-9C8E-53FE23DB2FC3}"/>
              </a:ext>
            </a:extLst>
          </p:cNvPr>
          <p:cNvSpPr>
            <a:spLocks noGrp="1"/>
          </p:cNvSpPr>
          <p:nvPr>
            <p:ph type="title"/>
          </p:nvPr>
        </p:nvSpPr>
        <p:spPr/>
        <p:txBody>
          <a:bodyPr/>
          <a:lstStyle/>
          <a:p>
            <a:r>
              <a:rPr lang="en-US" dirty="0"/>
              <a:t>Geologists: What Do They Do?</a:t>
            </a:r>
          </a:p>
        </p:txBody>
      </p:sp>
      <p:sp>
        <p:nvSpPr>
          <p:cNvPr id="3" name="Content Placeholder 2">
            <a:extLst>
              <a:ext uri="{FF2B5EF4-FFF2-40B4-BE49-F238E27FC236}">
                <a16:creationId xmlns:a16="http://schemas.microsoft.com/office/drawing/2014/main" id="{0A484128-3909-4185-BD5E-1D94AC16CF6A}"/>
              </a:ext>
            </a:extLst>
          </p:cNvPr>
          <p:cNvSpPr>
            <a:spLocks noGrp="1"/>
          </p:cNvSpPr>
          <p:nvPr>
            <p:ph idx="1"/>
          </p:nvPr>
        </p:nvSpPr>
        <p:spPr/>
        <p:txBody>
          <a:bodyPr/>
          <a:lstStyle/>
          <a:p>
            <a:r>
              <a:rPr lang="en-US" sz="2400" dirty="0"/>
              <a:t>Study the composition, structure, and history of the earth's crust. </a:t>
            </a:r>
          </a:p>
          <a:p>
            <a:r>
              <a:rPr lang="en-US" sz="2400" dirty="0"/>
              <a:t>Examine rocks, minerals, and fossil remains to identify and determine sequence of processes affecting development of the earth. </a:t>
            </a:r>
          </a:p>
          <a:p>
            <a:r>
              <a:rPr lang="en-US" sz="2400" dirty="0"/>
              <a:t>Apply knowledge of chemistry, physics, biology, and mathematics to explain these phenomena and to help locate mineral and petroleum deposits and underground water resources. </a:t>
            </a:r>
          </a:p>
          <a:p>
            <a:r>
              <a:rPr lang="en-US" sz="2400" dirty="0"/>
              <a:t>Prepare geologic reports and maps, interpret data and recommend further study or action.</a:t>
            </a:r>
          </a:p>
          <a:p>
            <a:endParaRPr lang="en-US" dirty="0"/>
          </a:p>
        </p:txBody>
      </p:sp>
    </p:spTree>
    <p:extLst>
      <p:ext uri="{BB962C8B-B14F-4D97-AF65-F5344CB8AC3E}">
        <p14:creationId xmlns:p14="http://schemas.microsoft.com/office/powerpoint/2010/main" val="1640999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C8F6-7B74-4069-B73B-DA5F16697678}"/>
              </a:ext>
            </a:extLst>
          </p:cNvPr>
          <p:cNvSpPr>
            <a:spLocks noGrp="1"/>
          </p:cNvSpPr>
          <p:nvPr>
            <p:ph type="title"/>
          </p:nvPr>
        </p:nvSpPr>
        <p:spPr/>
        <p:txBody>
          <a:bodyPr>
            <a:normAutofit fontScale="90000"/>
          </a:bodyPr>
          <a:lstStyle/>
          <a:p>
            <a:r>
              <a:rPr lang="en-US" dirty="0"/>
              <a:t>Geologists: Where Do They Work?</a:t>
            </a:r>
          </a:p>
        </p:txBody>
      </p:sp>
      <p:sp>
        <p:nvSpPr>
          <p:cNvPr id="3" name="Content Placeholder 2">
            <a:extLst>
              <a:ext uri="{FF2B5EF4-FFF2-40B4-BE49-F238E27FC236}">
                <a16:creationId xmlns:a16="http://schemas.microsoft.com/office/drawing/2014/main" id="{DF5B90F5-CE01-49F9-BE24-E5EF77112371}"/>
              </a:ext>
            </a:extLst>
          </p:cNvPr>
          <p:cNvSpPr>
            <a:spLocks noGrp="1"/>
          </p:cNvSpPr>
          <p:nvPr>
            <p:ph idx="1"/>
          </p:nvPr>
        </p:nvSpPr>
        <p:spPr/>
        <p:txBody>
          <a:bodyPr/>
          <a:lstStyle/>
          <a:p>
            <a:pPr marL="0" indent="0">
              <a:buNone/>
            </a:pPr>
            <a:r>
              <a:rPr lang="en-US" dirty="0"/>
              <a:t>Most split their time between working indoors in offices and laboratories and working outdoors.</a:t>
            </a:r>
          </a:p>
          <a:p>
            <a:endParaRPr lang="en-US" dirty="0"/>
          </a:p>
        </p:txBody>
      </p:sp>
      <p:pic>
        <p:nvPicPr>
          <p:cNvPr id="4" name="Picture 3">
            <a:extLst>
              <a:ext uri="{FF2B5EF4-FFF2-40B4-BE49-F238E27FC236}">
                <a16:creationId xmlns:a16="http://schemas.microsoft.com/office/drawing/2014/main" id="{9CE1CF20-F807-4812-9178-FDA8DFE53D21}"/>
              </a:ext>
            </a:extLst>
          </p:cNvPr>
          <p:cNvPicPr>
            <a:picLocks noChangeAspect="1"/>
          </p:cNvPicPr>
          <p:nvPr/>
        </p:nvPicPr>
        <p:blipFill>
          <a:blip r:embed="rId3"/>
          <a:stretch>
            <a:fillRect/>
          </a:stretch>
        </p:blipFill>
        <p:spPr>
          <a:xfrm>
            <a:off x="2686050" y="3124200"/>
            <a:ext cx="3771900" cy="2828925"/>
          </a:xfrm>
          <a:prstGeom prst="rect">
            <a:avLst/>
          </a:prstGeom>
          <a:noFill/>
          <a:ln>
            <a:solidFill>
              <a:schemeClr val="accent1"/>
            </a:solidFill>
          </a:ln>
        </p:spPr>
      </p:pic>
    </p:spTree>
    <p:extLst>
      <p:ext uri="{BB962C8B-B14F-4D97-AF65-F5344CB8AC3E}">
        <p14:creationId xmlns:p14="http://schemas.microsoft.com/office/powerpoint/2010/main" val="2208586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A3547-8B10-4B3D-8EE7-6A68D0C576F3}"/>
              </a:ext>
            </a:extLst>
          </p:cNvPr>
          <p:cNvSpPr>
            <a:spLocks noGrp="1"/>
          </p:cNvSpPr>
          <p:nvPr>
            <p:ph type="title"/>
          </p:nvPr>
        </p:nvSpPr>
        <p:spPr/>
        <p:txBody>
          <a:bodyPr>
            <a:normAutofit fontScale="90000"/>
          </a:bodyPr>
          <a:lstStyle/>
          <a:p>
            <a:r>
              <a:rPr lang="en-US" dirty="0"/>
              <a:t>Education Needed to Become a Geologist</a:t>
            </a:r>
          </a:p>
        </p:txBody>
      </p:sp>
      <p:sp>
        <p:nvSpPr>
          <p:cNvPr id="3" name="Content Placeholder 2">
            <a:extLst>
              <a:ext uri="{FF2B5EF4-FFF2-40B4-BE49-F238E27FC236}">
                <a16:creationId xmlns:a16="http://schemas.microsoft.com/office/drawing/2014/main" id="{77B4AADB-A63D-4287-9E58-F4EE80F8904A}"/>
              </a:ext>
            </a:extLst>
          </p:cNvPr>
          <p:cNvSpPr>
            <a:spLocks noGrp="1"/>
          </p:cNvSpPr>
          <p:nvPr>
            <p:ph idx="1"/>
          </p:nvPr>
        </p:nvSpPr>
        <p:spPr/>
        <p:txBody>
          <a:bodyPr/>
          <a:lstStyle/>
          <a:p>
            <a:r>
              <a:rPr lang="en-US" dirty="0"/>
              <a:t>Geologists typically need at least a bachelor’s degree for most entry-level positions.</a:t>
            </a:r>
          </a:p>
          <a:p>
            <a:endParaRPr lang="en-US" dirty="0"/>
          </a:p>
        </p:txBody>
      </p:sp>
      <p:pic>
        <p:nvPicPr>
          <p:cNvPr id="4" name="Picture 3">
            <a:extLst>
              <a:ext uri="{FF2B5EF4-FFF2-40B4-BE49-F238E27FC236}">
                <a16:creationId xmlns:a16="http://schemas.microsoft.com/office/drawing/2014/main" id="{8B7EF693-795C-4C6C-A1DA-7A90D35C0810}"/>
              </a:ext>
            </a:extLst>
          </p:cNvPr>
          <p:cNvPicPr>
            <a:picLocks noChangeAspect="1"/>
          </p:cNvPicPr>
          <p:nvPr/>
        </p:nvPicPr>
        <p:blipFill>
          <a:blip r:embed="rId3"/>
          <a:stretch>
            <a:fillRect/>
          </a:stretch>
        </p:blipFill>
        <p:spPr>
          <a:xfrm>
            <a:off x="2286000" y="2958918"/>
            <a:ext cx="4572000" cy="3167245"/>
          </a:xfrm>
          <a:prstGeom prst="rect">
            <a:avLst/>
          </a:prstGeom>
        </p:spPr>
      </p:pic>
    </p:spTree>
    <p:extLst>
      <p:ext uri="{BB962C8B-B14F-4D97-AF65-F5344CB8AC3E}">
        <p14:creationId xmlns:p14="http://schemas.microsoft.com/office/powerpoint/2010/main" val="1402531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19866-59AB-424E-88BF-D298195D73C8}"/>
              </a:ext>
            </a:extLst>
          </p:cNvPr>
          <p:cNvSpPr>
            <a:spLocks noGrp="1"/>
          </p:cNvSpPr>
          <p:nvPr>
            <p:ph type="title"/>
          </p:nvPr>
        </p:nvSpPr>
        <p:spPr>
          <a:xfrm>
            <a:off x="457200" y="381000"/>
            <a:ext cx="8229600" cy="1143000"/>
          </a:xfrm>
        </p:spPr>
        <p:txBody>
          <a:bodyPr>
            <a:normAutofit fontScale="90000"/>
          </a:bodyPr>
          <a:lstStyle/>
          <a:p>
            <a:r>
              <a:rPr lang="en-US" dirty="0"/>
              <a:t>Environmental Lawyer: What Do They Do?</a:t>
            </a:r>
          </a:p>
        </p:txBody>
      </p:sp>
      <p:sp>
        <p:nvSpPr>
          <p:cNvPr id="3" name="Content Placeholder 2">
            <a:extLst>
              <a:ext uri="{FF2B5EF4-FFF2-40B4-BE49-F238E27FC236}">
                <a16:creationId xmlns:a16="http://schemas.microsoft.com/office/drawing/2014/main" id="{129808F1-3599-446A-9155-165411445351}"/>
              </a:ext>
            </a:extLst>
          </p:cNvPr>
          <p:cNvSpPr>
            <a:spLocks noGrp="1"/>
          </p:cNvSpPr>
          <p:nvPr>
            <p:ph idx="1"/>
          </p:nvPr>
        </p:nvSpPr>
        <p:spPr/>
        <p:txBody>
          <a:bodyPr/>
          <a:lstStyle/>
          <a:p>
            <a:pPr marL="0" indent="0">
              <a:buNone/>
            </a:pPr>
            <a:r>
              <a:rPr lang="en-US" dirty="0"/>
              <a:t>Lawyers advise and represent individuals, businesses, and government agencies on legal issues and disputes.</a:t>
            </a:r>
          </a:p>
          <a:p>
            <a:endParaRPr lang="en-US" dirty="0"/>
          </a:p>
        </p:txBody>
      </p:sp>
      <p:pic>
        <p:nvPicPr>
          <p:cNvPr id="5" name="Picture 4">
            <a:extLst>
              <a:ext uri="{FF2B5EF4-FFF2-40B4-BE49-F238E27FC236}">
                <a16:creationId xmlns:a16="http://schemas.microsoft.com/office/drawing/2014/main" id="{9C2CDEF3-470D-4624-8D1E-2F143B719529}"/>
              </a:ext>
            </a:extLst>
          </p:cNvPr>
          <p:cNvPicPr>
            <a:picLocks noChangeAspect="1"/>
          </p:cNvPicPr>
          <p:nvPr/>
        </p:nvPicPr>
        <p:blipFill>
          <a:blip r:embed="rId3"/>
          <a:stretch>
            <a:fillRect/>
          </a:stretch>
        </p:blipFill>
        <p:spPr>
          <a:xfrm>
            <a:off x="3524250" y="3124200"/>
            <a:ext cx="2401570" cy="3001963"/>
          </a:xfrm>
          <a:prstGeom prst="rect">
            <a:avLst/>
          </a:prstGeom>
        </p:spPr>
      </p:pic>
    </p:spTree>
    <p:extLst>
      <p:ext uri="{BB962C8B-B14F-4D97-AF65-F5344CB8AC3E}">
        <p14:creationId xmlns:p14="http://schemas.microsoft.com/office/powerpoint/2010/main" val="1575523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46A5-03E9-472A-86B8-4A004EF16731}"/>
              </a:ext>
            </a:extLst>
          </p:cNvPr>
          <p:cNvSpPr>
            <a:spLocks noGrp="1"/>
          </p:cNvSpPr>
          <p:nvPr>
            <p:ph type="title"/>
          </p:nvPr>
        </p:nvSpPr>
        <p:spPr/>
        <p:txBody>
          <a:bodyPr>
            <a:normAutofit fontScale="90000"/>
          </a:bodyPr>
          <a:lstStyle/>
          <a:p>
            <a:r>
              <a:rPr lang="en-US" dirty="0"/>
              <a:t>Environmental Lawyers: Where do They Work?</a:t>
            </a:r>
          </a:p>
        </p:txBody>
      </p:sp>
      <p:sp>
        <p:nvSpPr>
          <p:cNvPr id="3" name="Content Placeholder 2">
            <a:extLst>
              <a:ext uri="{FF2B5EF4-FFF2-40B4-BE49-F238E27FC236}">
                <a16:creationId xmlns:a16="http://schemas.microsoft.com/office/drawing/2014/main" id="{64A905CB-0C8E-4F67-97D7-D31DEA31A695}"/>
              </a:ext>
            </a:extLst>
          </p:cNvPr>
          <p:cNvSpPr>
            <a:spLocks noGrp="1"/>
          </p:cNvSpPr>
          <p:nvPr>
            <p:ph idx="1"/>
          </p:nvPr>
        </p:nvSpPr>
        <p:spPr/>
        <p:txBody>
          <a:bodyPr/>
          <a:lstStyle/>
          <a:p>
            <a:r>
              <a:rPr lang="en-US" dirty="0"/>
              <a:t>Many lawyers work in private and corporate legal offices. </a:t>
            </a:r>
          </a:p>
          <a:p>
            <a:r>
              <a:rPr lang="en-US" dirty="0"/>
              <a:t>Some work for federal, local, and state governments. </a:t>
            </a:r>
          </a:p>
          <a:p>
            <a:r>
              <a:rPr lang="en-US" dirty="0"/>
              <a:t>Most work full time, and many work more than 40 hours a week.</a:t>
            </a:r>
          </a:p>
          <a:p>
            <a:endParaRPr lang="en-US" dirty="0"/>
          </a:p>
        </p:txBody>
      </p:sp>
    </p:spTree>
    <p:extLst>
      <p:ext uri="{BB962C8B-B14F-4D97-AF65-F5344CB8AC3E}">
        <p14:creationId xmlns:p14="http://schemas.microsoft.com/office/powerpoint/2010/main" val="1419009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68C1-78B6-46FE-9F0C-9039C03BF026}"/>
              </a:ext>
            </a:extLst>
          </p:cNvPr>
          <p:cNvSpPr>
            <a:spLocks noGrp="1"/>
          </p:cNvSpPr>
          <p:nvPr>
            <p:ph type="title"/>
          </p:nvPr>
        </p:nvSpPr>
        <p:spPr>
          <a:xfrm>
            <a:off x="457200" y="457200"/>
            <a:ext cx="8229600" cy="1143000"/>
          </a:xfrm>
        </p:spPr>
        <p:txBody>
          <a:bodyPr>
            <a:normAutofit fontScale="90000"/>
          </a:bodyPr>
          <a:lstStyle/>
          <a:p>
            <a:r>
              <a:rPr lang="en-US" dirty="0"/>
              <a:t>Education Needed for An Environmental Lawyer</a:t>
            </a:r>
          </a:p>
        </p:txBody>
      </p:sp>
      <p:sp>
        <p:nvSpPr>
          <p:cNvPr id="3" name="Content Placeholder 2">
            <a:extLst>
              <a:ext uri="{FF2B5EF4-FFF2-40B4-BE49-F238E27FC236}">
                <a16:creationId xmlns:a16="http://schemas.microsoft.com/office/drawing/2014/main" id="{9A4A81E2-85A3-4349-8B2F-D1A44058E430}"/>
              </a:ext>
            </a:extLst>
          </p:cNvPr>
          <p:cNvSpPr>
            <a:spLocks noGrp="1"/>
          </p:cNvSpPr>
          <p:nvPr>
            <p:ph idx="1"/>
          </p:nvPr>
        </p:nvSpPr>
        <p:spPr/>
        <p:txBody>
          <a:bodyPr/>
          <a:lstStyle/>
          <a:p>
            <a:pPr marL="0" indent="0">
              <a:buNone/>
            </a:pPr>
            <a:r>
              <a:rPr lang="en-US" dirty="0"/>
              <a:t>Lawyers must have a law degree and must also typically pass a state’s written bar examination.</a:t>
            </a:r>
          </a:p>
        </p:txBody>
      </p:sp>
      <p:pic>
        <p:nvPicPr>
          <p:cNvPr id="5" name="Picture 4">
            <a:extLst>
              <a:ext uri="{FF2B5EF4-FFF2-40B4-BE49-F238E27FC236}">
                <a16:creationId xmlns:a16="http://schemas.microsoft.com/office/drawing/2014/main" id="{9CE76CB5-346D-4AFE-9B5A-26092649070E}"/>
              </a:ext>
            </a:extLst>
          </p:cNvPr>
          <p:cNvPicPr>
            <a:picLocks noChangeAspect="1"/>
          </p:cNvPicPr>
          <p:nvPr/>
        </p:nvPicPr>
        <p:blipFill>
          <a:blip r:embed="rId3"/>
          <a:stretch>
            <a:fillRect/>
          </a:stretch>
        </p:blipFill>
        <p:spPr>
          <a:xfrm>
            <a:off x="762000" y="2895600"/>
            <a:ext cx="7620000" cy="3060700"/>
          </a:xfrm>
          <a:prstGeom prst="rect">
            <a:avLst/>
          </a:prstGeom>
        </p:spPr>
      </p:pic>
    </p:spTree>
    <p:extLst>
      <p:ext uri="{BB962C8B-B14F-4D97-AF65-F5344CB8AC3E}">
        <p14:creationId xmlns:p14="http://schemas.microsoft.com/office/powerpoint/2010/main" val="419919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A61D-3DA4-4725-9FD3-8FC8968730AC}"/>
              </a:ext>
            </a:extLst>
          </p:cNvPr>
          <p:cNvSpPr>
            <a:spLocks noGrp="1"/>
          </p:cNvSpPr>
          <p:nvPr>
            <p:ph type="title"/>
          </p:nvPr>
        </p:nvSpPr>
        <p:spPr>
          <a:xfrm>
            <a:off x="457200" y="457200"/>
            <a:ext cx="8229600" cy="1143000"/>
          </a:xfrm>
        </p:spPr>
        <p:txBody>
          <a:bodyPr>
            <a:normAutofit fontScale="90000"/>
          </a:bodyPr>
          <a:lstStyle/>
          <a:p>
            <a:r>
              <a:rPr lang="en-US" dirty="0"/>
              <a:t>Zoologists/Wildlife Biologists: What do they do?</a:t>
            </a:r>
          </a:p>
        </p:txBody>
      </p:sp>
      <p:sp>
        <p:nvSpPr>
          <p:cNvPr id="3" name="Content Placeholder 2">
            <a:extLst>
              <a:ext uri="{FF2B5EF4-FFF2-40B4-BE49-F238E27FC236}">
                <a16:creationId xmlns:a16="http://schemas.microsoft.com/office/drawing/2014/main" id="{C41F9162-2B12-4BA0-8DDB-8ECD72D4EA6F}"/>
              </a:ext>
            </a:extLst>
          </p:cNvPr>
          <p:cNvSpPr>
            <a:spLocks noGrp="1"/>
          </p:cNvSpPr>
          <p:nvPr>
            <p:ph idx="1"/>
          </p:nvPr>
        </p:nvSpPr>
        <p:spPr/>
        <p:txBody>
          <a:bodyPr/>
          <a:lstStyle/>
          <a:p>
            <a:r>
              <a:rPr lang="en-US" dirty="0"/>
              <a:t>Zoologists and wildlife biologists study animals and other wildlife and how they interact with their ecosystems. </a:t>
            </a:r>
          </a:p>
          <a:p>
            <a:r>
              <a:rPr lang="en-US" dirty="0"/>
              <a:t>They study </a:t>
            </a:r>
          </a:p>
          <a:p>
            <a:pPr lvl="1"/>
            <a:r>
              <a:rPr lang="en-US" dirty="0"/>
              <a:t>the physical characteristics of animals</a:t>
            </a:r>
          </a:p>
          <a:p>
            <a:pPr lvl="1"/>
            <a:r>
              <a:rPr lang="en-US" dirty="0"/>
              <a:t>animal behaviors</a:t>
            </a:r>
          </a:p>
          <a:p>
            <a:pPr lvl="1"/>
            <a:r>
              <a:rPr lang="en-US" dirty="0"/>
              <a:t>the impacts humans have on wildlife and natural habitats.</a:t>
            </a:r>
          </a:p>
          <a:p>
            <a:endParaRPr lang="en-US" dirty="0"/>
          </a:p>
        </p:txBody>
      </p:sp>
      <p:pic>
        <p:nvPicPr>
          <p:cNvPr id="4" name="Picture 3">
            <a:extLst>
              <a:ext uri="{FF2B5EF4-FFF2-40B4-BE49-F238E27FC236}">
                <a16:creationId xmlns:a16="http://schemas.microsoft.com/office/drawing/2014/main" id="{DBDA3252-B784-4A9B-91A0-75D5CBD70460}"/>
              </a:ext>
            </a:extLst>
          </p:cNvPr>
          <p:cNvPicPr>
            <a:picLocks noChangeAspect="1"/>
          </p:cNvPicPr>
          <p:nvPr/>
        </p:nvPicPr>
        <p:blipFill>
          <a:blip r:embed="rId3"/>
          <a:stretch>
            <a:fillRect/>
          </a:stretch>
        </p:blipFill>
        <p:spPr>
          <a:xfrm>
            <a:off x="6934200" y="3276600"/>
            <a:ext cx="1895702" cy="1081814"/>
          </a:xfrm>
          <a:prstGeom prst="rect">
            <a:avLst/>
          </a:prstGeom>
          <a:ln w="25400">
            <a:solidFill>
              <a:schemeClr val="tx2">
                <a:lumMod val="60000"/>
                <a:lumOff val="40000"/>
              </a:schemeClr>
            </a:solidFill>
          </a:ln>
        </p:spPr>
      </p:pic>
    </p:spTree>
    <p:extLst>
      <p:ext uri="{BB962C8B-B14F-4D97-AF65-F5344CB8AC3E}">
        <p14:creationId xmlns:p14="http://schemas.microsoft.com/office/powerpoint/2010/main" val="3705806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1828800" y="3505200"/>
            <a:ext cx="5486400" cy="1954819"/>
          </a:xfrm>
        </p:spPr>
        <p:txBody>
          <a:bodyPr anchor="ctr">
            <a:noAutofit/>
          </a:bodyPr>
          <a:lstStyle/>
          <a:p>
            <a:pPr algn="ctr" eaLnBrk="1" hangingPunct="1">
              <a:defRPr/>
            </a:pPr>
            <a:r>
              <a:rPr lang="en-US" sz="2000" i="1" dirty="0">
                <a:solidFill>
                  <a:schemeClr val="accent1">
                    <a:lumMod val="50000"/>
                  </a:schemeClr>
                </a:solidFill>
                <a:latin typeface="Arial" pitchFamily="34" charset="0"/>
                <a:cs typeface="Arial" pitchFamily="34" charset="0"/>
              </a:rPr>
              <a:t>www.maine.gov/dep</a:t>
            </a:r>
            <a:endParaRPr lang="en-US" sz="2000" b="0" dirty="0">
              <a:solidFill>
                <a:schemeClr val="accent1">
                  <a:lumMod val="50000"/>
                </a:schemeClr>
              </a:solidFill>
              <a:latin typeface="Arial" pitchFamily="34" charset="0"/>
              <a:cs typeface="Arial" pitchFamily="34" charset="0"/>
            </a:endParaRPr>
          </a:p>
        </p:txBody>
      </p:sp>
      <p:sp>
        <p:nvSpPr>
          <p:cNvPr id="11" name="Rectangle 10"/>
          <p:cNvSpPr/>
          <p:nvPr/>
        </p:nvSpPr>
        <p:spPr>
          <a:xfrm>
            <a:off x="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i="1" dirty="0">
                <a:latin typeface="Arial" pitchFamily="34" charset="0"/>
                <a:cs typeface="Arial" pitchFamily="34" charset="0"/>
              </a:rPr>
              <a:t>                  			</a:t>
            </a:r>
            <a:endParaRPr lang="en-US" i="1" dirty="0">
              <a:solidFill>
                <a:schemeClr val="bg1"/>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5" y="6053380"/>
            <a:ext cx="947882" cy="873987"/>
          </a:xfrm>
          <a:prstGeom prst="rect">
            <a:avLst/>
          </a:prstGeom>
          <a:ln>
            <a:noFill/>
          </a:ln>
          <a:effectLst>
            <a:softEdge rad="112500"/>
          </a:effectLst>
        </p:spPr>
      </p:pic>
      <p:sp>
        <p:nvSpPr>
          <p:cNvPr id="8" name="Rectangle 7"/>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D3D2-9122-4D30-B92C-44BEA70A6519}"/>
              </a:ext>
            </a:extLst>
          </p:cNvPr>
          <p:cNvSpPr>
            <a:spLocks noGrp="1"/>
          </p:cNvSpPr>
          <p:nvPr>
            <p:ph type="title"/>
          </p:nvPr>
        </p:nvSpPr>
        <p:spPr/>
        <p:txBody>
          <a:bodyPr>
            <a:normAutofit/>
          </a:bodyPr>
          <a:lstStyle/>
          <a:p>
            <a:r>
              <a:rPr lang="en-US" sz="3000" dirty="0">
                <a:solidFill>
                  <a:schemeClr val="tx1"/>
                </a:solidFill>
              </a:rPr>
              <a:t>Wildlife Biologist Randy Cross and “Dozer”</a:t>
            </a:r>
            <a:endParaRPr lang="en-US" sz="3000" dirty="0"/>
          </a:p>
        </p:txBody>
      </p:sp>
      <p:sp>
        <p:nvSpPr>
          <p:cNvPr id="3" name="Content Placeholder 2">
            <a:extLst>
              <a:ext uri="{FF2B5EF4-FFF2-40B4-BE49-F238E27FC236}">
                <a16:creationId xmlns:a16="http://schemas.microsoft.com/office/drawing/2014/main" id="{D6740087-CFE2-4932-87FE-F931E5AC52A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2E335-6DF7-48B4-92D9-991744D7ECE5}"/>
              </a:ext>
            </a:extLst>
          </p:cNvPr>
          <p:cNvPicPr>
            <a:picLocks noChangeAspect="1"/>
          </p:cNvPicPr>
          <p:nvPr/>
        </p:nvPicPr>
        <p:blipFill>
          <a:blip r:embed="rId3"/>
          <a:stretch>
            <a:fillRect/>
          </a:stretch>
        </p:blipFill>
        <p:spPr>
          <a:xfrm>
            <a:off x="1300691" y="1265237"/>
            <a:ext cx="6542617" cy="4906963"/>
          </a:xfrm>
          <a:prstGeom prst="rect">
            <a:avLst/>
          </a:prstGeom>
          <a:ln w="25400">
            <a:solidFill>
              <a:schemeClr val="tx2">
                <a:lumMod val="60000"/>
                <a:lumOff val="40000"/>
              </a:schemeClr>
            </a:solidFill>
          </a:ln>
        </p:spPr>
      </p:pic>
    </p:spTree>
    <p:extLst>
      <p:ext uri="{BB962C8B-B14F-4D97-AF65-F5344CB8AC3E}">
        <p14:creationId xmlns:p14="http://schemas.microsoft.com/office/powerpoint/2010/main" val="1851592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4FE8-C695-4259-A535-A24C8D9E527F}"/>
              </a:ext>
            </a:extLst>
          </p:cNvPr>
          <p:cNvSpPr>
            <a:spLocks noGrp="1"/>
          </p:cNvSpPr>
          <p:nvPr>
            <p:ph type="title"/>
          </p:nvPr>
        </p:nvSpPr>
        <p:spPr>
          <a:xfrm>
            <a:off x="457200" y="457200"/>
            <a:ext cx="8229600" cy="1143000"/>
          </a:xfrm>
        </p:spPr>
        <p:txBody>
          <a:bodyPr>
            <a:normAutofit fontScale="90000"/>
          </a:bodyPr>
          <a:lstStyle/>
          <a:p>
            <a:r>
              <a:rPr lang="en-US" dirty="0"/>
              <a:t>Zoologists/Wildlife Biologists: Where do they work?</a:t>
            </a:r>
          </a:p>
        </p:txBody>
      </p:sp>
      <p:sp>
        <p:nvSpPr>
          <p:cNvPr id="3" name="Content Placeholder 2">
            <a:extLst>
              <a:ext uri="{FF2B5EF4-FFF2-40B4-BE49-F238E27FC236}">
                <a16:creationId xmlns:a16="http://schemas.microsoft.com/office/drawing/2014/main" id="{09686292-3379-4E9F-BD24-78E252234496}"/>
              </a:ext>
            </a:extLst>
          </p:cNvPr>
          <p:cNvSpPr>
            <a:spLocks noGrp="1"/>
          </p:cNvSpPr>
          <p:nvPr>
            <p:ph idx="1"/>
          </p:nvPr>
        </p:nvSpPr>
        <p:spPr/>
        <p:txBody>
          <a:bodyPr/>
          <a:lstStyle/>
          <a:p>
            <a:r>
              <a:rPr lang="en-US" sz="2800" dirty="0"/>
              <a:t>Zoologists and wildlife biologists work in offices, laboratories, and outdoors. </a:t>
            </a:r>
          </a:p>
          <a:p>
            <a:pPr lvl="1"/>
            <a:r>
              <a:rPr lang="en-US" sz="2400" dirty="0"/>
              <a:t>Depending on their job and interests, they may spend considerable time in the field gathering data and studying animals in their natural habitats. </a:t>
            </a:r>
          </a:p>
          <a:p>
            <a:pPr lvl="1"/>
            <a:r>
              <a:rPr lang="en-US" sz="2400" dirty="0"/>
              <a:t>Other zoologists and wildlife biologists may spend very little time in the field.</a:t>
            </a:r>
          </a:p>
          <a:p>
            <a:r>
              <a:rPr lang="en-US" sz="2800" dirty="0"/>
              <a:t>Fieldwork can require zoologists and wildlife biologists to travel to remote locations anywhere in the world.</a:t>
            </a:r>
          </a:p>
          <a:p>
            <a:endParaRPr lang="en-US" dirty="0"/>
          </a:p>
        </p:txBody>
      </p:sp>
    </p:spTree>
    <p:extLst>
      <p:ext uri="{BB962C8B-B14F-4D97-AF65-F5344CB8AC3E}">
        <p14:creationId xmlns:p14="http://schemas.microsoft.com/office/powerpoint/2010/main" val="1487400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357B-4EA3-42D0-9331-62E0DBBD2D95}"/>
              </a:ext>
            </a:extLst>
          </p:cNvPr>
          <p:cNvSpPr>
            <a:spLocks noGrp="1"/>
          </p:cNvSpPr>
          <p:nvPr>
            <p:ph type="title"/>
          </p:nvPr>
        </p:nvSpPr>
        <p:spPr>
          <a:xfrm>
            <a:off x="457200" y="381000"/>
            <a:ext cx="8229600" cy="1143000"/>
          </a:xfrm>
        </p:spPr>
        <p:txBody>
          <a:bodyPr>
            <a:normAutofit fontScale="90000"/>
          </a:bodyPr>
          <a:lstStyle/>
          <a:p>
            <a:r>
              <a:rPr lang="en-US" dirty="0"/>
              <a:t>Education Needed for Zoologist/Wildlife Biologist</a:t>
            </a:r>
          </a:p>
        </p:txBody>
      </p:sp>
      <p:sp>
        <p:nvSpPr>
          <p:cNvPr id="3" name="Content Placeholder 2">
            <a:extLst>
              <a:ext uri="{FF2B5EF4-FFF2-40B4-BE49-F238E27FC236}">
                <a16:creationId xmlns:a16="http://schemas.microsoft.com/office/drawing/2014/main" id="{87367EE3-D53E-4F1B-9870-675B5EF3C4AE}"/>
              </a:ext>
            </a:extLst>
          </p:cNvPr>
          <p:cNvSpPr>
            <a:spLocks noGrp="1"/>
          </p:cNvSpPr>
          <p:nvPr>
            <p:ph idx="1"/>
          </p:nvPr>
        </p:nvSpPr>
        <p:spPr/>
        <p:txBody>
          <a:bodyPr/>
          <a:lstStyle/>
          <a:p>
            <a:r>
              <a:rPr lang="en-US" sz="2800" dirty="0"/>
              <a:t>Zoologists and wildlife biologists typically need at least a bachelor’s degree. </a:t>
            </a:r>
          </a:p>
          <a:p>
            <a:pPr lvl="1"/>
            <a:r>
              <a:rPr lang="en-US" sz="2400" dirty="0"/>
              <a:t>An undergraduate degree in biology with coursework in zoology and wildlife biology typically is good preparation for a career as a zoologist or wildlife biologist.</a:t>
            </a:r>
          </a:p>
          <a:p>
            <a:r>
              <a:rPr lang="en-US" sz="2800" dirty="0"/>
              <a:t>Zoologists and wildlife biologists typically need at least a master’s degree for higher level investigative or scientific work. </a:t>
            </a:r>
          </a:p>
          <a:p>
            <a:pPr lvl="1"/>
            <a:r>
              <a:rPr lang="en-US" sz="2400" dirty="0"/>
              <a:t>A Ph.D. is necessary for the majority of independent research positions and for university research positions. </a:t>
            </a:r>
          </a:p>
        </p:txBody>
      </p:sp>
    </p:spTree>
    <p:extLst>
      <p:ext uri="{BB962C8B-B14F-4D97-AF65-F5344CB8AC3E}">
        <p14:creationId xmlns:p14="http://schemas.microsoft.com/office/powerpoint/2010/main" val="209720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9539-AA7E-4495-84CF-028325D97CF0}"/>
              </a:ext>
            </a:extLst>
          </p:cNvPr>
          <p:cNvSpPr>
            <a:spLocks noGrp="1"/>
          </p:cNvSpPr>
          <p:nvPr>
            <p:ph type="title"/>
          </p:nvPr>
        </p:nvSpPr>
        <p:spPr>
          <a:xfrm>
            <a:off x="457200" y="381000"/>
            <a:ext cx="8229600" cy="1143000"/>
          </a:xfrm>
        </p:spPr>
        <p:txBody>
          <a:bodyPr>
            <a:normAutofit fontScale="90000"/>
          </a:bodyPr>
          <a:lstStyle/>
          <a:p>
            <a:r>
              <a:rPr lang="en-US" dirty="0"/>
              <a:t>Environmental Engineers: What do they do?</a:t>
            </a:r>
          </a:p>
        </p:txBody>
      </p:sp>
      <p:sp>
        <p:nvSpPr>
          <p:cNvPr id="3" name="Content Placeholder 2">
            <a:extLst>
              <a:ext uri="{FF2B5EF4-FFF2-40B4-BE49-F238E27FC236}">
                <a16:creationId xmlns:a16="http://schemas.microsoft.com/office/drawing/2014/main" id="{CD637996-57DD-4413-AF2C-E5B130F641C2}"/>
              </a:ext>
            </a:extLst>
          </p:cNvPr>
          <p:cNvSpPr>
            <a:spLocks noGrp="1"/>
          </p:cNvSpPr>
          <p:nvPr>
            <p:ph idx="1"/>
          </p:nvPr>
        </p:nvSpPr>
        <p:spPr/>
        <p:txBody>
          <a:bodyPr/>
          <a:lstStyle/>
          <a:p>
            <a:r>
              <a:rPr lang="en-US" dirty="0"/>
              <a:t>Environmental engineers use the principles of engineering, science, biology, and chemistry to develop solutions to environmental problems. </a:t>
            </a:r>
          </a:p>
          <a:p>
            <a:pPr lvl="1"/>
            <a:r>
              <a:rPr lang="en-US" dirty="0"/>
              <a:t>They work to improve recycling, waste disposal, public health, and water and air pollution control. </a:t>
            </a:r>
          </a:p>
          <a:p>
            <a:pPr lvl="1"/>
            <a:r>
              <a:rPr lang="en-US" dirty="0"/>
              <a:t>They also address global issues, such as unsafe drinking water, climate change, and environmental sustainability.</a:t>
            </a:r>
          </a:p>
          <a:p>
            <a:endParaRPr lang="en-US" dirty="0"/>
          </a:p>
          <a:p>
            <a:endParaRPr lang="en-US" dirty="0"/>
          </a:p>
        </p:txBody>
      </p:sp>
    </p:spTree>
    <p:extLst>
      <p:ext uri="{BB962C8B-B14F-4D97-AF65-F5344CB8AC3E}">
        <p14:creationId xmlns:p14="http://schemas.microsoft.com/office/powerpoint/2010/main" val="414727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69B5E-E5D1-41ED-8526-090BB415CC3A}"/>
              </a:ext>
            </a:extLst>
          </p:cNvPr>
          <p:cNvSpPr>
            <a:spLocks noGrp="1"/>
          </p:cNvSpPr>
          <p:nvPr>
            <p:ph type="title"/>
          </p:nvPr>
        </p:nvSpPr>
        <p:spPr/>
        <p:txBody>
          <a:bodyPr/>
          <a:lstStyle/>
          <a:p>
            <a:r>
              <a:rPr lang="en-US" dirty="0"/>
              <a:t>Environmental Engineers</a:t>
            </a:r>
          </a:p>
        </p:txBody>
      </p:sp>
      <p:sp>
        <p:nvSpPr>
          <p:cNvPr id="3" name="Content Placeholder 2">
            <a:extLst>
              <a:ext uri="{FF2B5EF4-FFF2-40B4-BE49-F238E27FC236}">
                <a16:creationId xmlns:a16="http://schemas.microsoft.com/office/drawing/2014/main" id="{7B4DE37A-34C5-40B2-BA67-6545EA697C5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3B1D150-8A0D-47AC-A67A-9EAEB2706926}"/>
              </a:ext>
            </a:extLst>
          </p:cNvPr>
          <p:cNvPicPr>
            <a:picLocks noChangeAspect="1"/>
          </p:cNvPicPr>
          <p:nvPr/>
        </p:nvPicPr>
        <p:blipFill>
          <a:blip r:embed="rId3"/>
          <a:stretch>
            <a:fillRect/>
          </a:stretch>
        </p:blipFill>
        <p:spPr>
          <a:xfrm>
            <a:off x="460443" y="1600200"/>
            <a:ext cx="3810000" cy="3048000"/>
          </a:xfrm>
          <a:prstGeom prst="rect">
            <a:avLst/>
          </a:prstGeom>
          <a:noFill/>
          <a:ln w="25400">
            <a:solidFill>
              <a:schemeClr val="accent3">
                <a:lumMod val="75000"/>
              </a:schemeClr>
            </a:solidFill>
          </a:ln>
        </p:spPr>
      </p:pic>
      <p:pic>
        <p:nvPicPr>
          <p:cNvPr id="5" name="Picture 4">
            <a:extLst>
              <a:ext uri="{FF2B5EF4-FFF2-40B4-BE49-F238E27FC236}">
                <a16:creationId xmlns:a16="http://schemas.microsoft.com/office/drawing/2014/main" id="{A1704F76-3F90-4A67-8ACF-B44E04556517}"/>
              </a:ext>
            </a:extLst>
          </p:cNvPr>
          <p:cNvPicPr>
            <a:picLocks noChangeAspect="1"/>
          </p:cNvPicPr>
          <p:nvPr/>
        </p:nvPicPr>
        <p:blipFill>
          <a:blip r:embed="rId4"/>
          <a:stretch>
            <a:fillRect/>
          </a:stretch>
        </p:blipFill>
        <p:spPr>
          <a:xfrm>
            <a:off x="3886200" y="3429000"/>
            <a:ext cx="2352083" cy="2352083"/>
          </a:xfrm>
          <a:prstGeom prst="rect">
            <a:avLst/>
          </a:prstGeom>
          <a:noFill/>
          <a:ln w="25400">
            <a:solidFill>
              <a:schemeClr val="accent3">
                <a:lumMod val="75000"/>
              </a:schemeClr>
            </a:solidFill>
          </a:ln>
        </p:spPr>
      </p:pic>
      <p:pic>
        <p:nvPicPr>
          <p:cNvPr id="7" name="Picture 6">
            <a:extLst>
              <a:ext uri="{FF2B5EF4-FFF2-40B4-BE49-F238E27FC236}">
                <a16:creationId xmlns:a16="http://schemas.microsoft.com/office/drawing/2014/main" id="{C0C13FBF-2BCF-4E26-9F9D-D0B813F00A6F}"/>
              </a:ext>
            </a:extLst>
          </p:cNvPr>
          <p:cNvPicPr>
            <a:picLocks noChangeAspect="1"/>
          </p:cNvPicPr>
          <p:nvPr/>
        </p:nvPicPr>
        <p:blipFill>
          <a:blip r:embed="rId5"/>
          <a:stretch>
            <a:fillRect/>
          </a:stretch>
        </p:blipFill>
        <p:spPr>
          <a:xfrm>
            <a:off x="5398649" y="1531077"/>
            <a:ext cx="3333750" cy="2219325"/>
          </a:xfrm>
          <a:prstGeom prst="rect">
            <a:avLst/>
          </a:prstGeom>
          <a:noFill/>
          <a:ln w="25400">
            <a:solidFill>
              <a:schemeClr val="accent3">
                <a:lumMod val="75000"/>
              </a:schemeClr>
            </a:solidFill>
          </a:ln>
        </p:spPr>
      </p:pic>
    </p:spTree>
    <p:extLst>
      <p:ext uri="{BB962C8B-B14F-4D97-AF65-F5344CB8AC3E}">
        <p14:creationId xmlns:p14="http://schemas.microsoft.com/office/powerpoint/2010/main" val="18991550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52&quot;&gt;&lt;object type=&quot;3&quot; unique_id=&quot;10053&quot;&gt;&lt;property id=&quot;20148&quot; value=&quot;5&quot;/&gt;&lt;property id=&quot;20300&quot; value=&quot;Slide 1&quot;/&gt;&lt;property id=&quot;20307&quot; value=&quot;256&quot;/&gt;&lt;/object&gt;&lt;object type=&quot;3&quot; unique_id=&quot;10054&quot;&gt;&lt;property id=&quot;20148&quot; value=&quot;5&quot;/&gt;&lt;property id=&quot;20300&quot; value=&quot;Slide 2&quot;/&gt;&lt;property id=&quot;20307&quot; value=&quot;264&quot;/&gt;&lt;/object&gt;&lt;object type=&quot;3&quot; unique_id=&quot;10055&quot;&gt;&lt;property id=&quot;20148&quot; value=&quot;5&quot;/&gt;&lt;property id=&quot;20300&quot; value=&quot;Slide 3&quot;/&gt;&lt;property id=&quot;20307&quot; value=&quot;265&quot;/&gt;&lt;/object&gt;&lt;object type=&quot;3&quot; unique_id=&quot;10058&quot;&gt;&lt;property id=&quot;20148&quot; value=&quot;5&quot;/&gt;&lt;property id=&quot;20300&quot; value=&quot;Slide 4 - &amp;quot;Add contact information www.maine.gov/dep&amp;quot;&quot;/&gt;&lt;property id=&quot;20307&quot; value=&quot;267&quot;/&gt;&lt;/object&gt;&lt;/object&gt;&lt;object type=&quot;8&quot; unique_id=&quot;10066&quot;&gt;&lt;/object&gt;&lt;/object&gt;&lt;/database&gt;"/>
  <p:tag name="MMPROD_NEXTUNIQUEID" val="10010"/>
  <p:tag name="SECTOMILLISECCONVERTED" val="1"/>
</p:tagLst>
</file>

<file path=ppt/theme/theme1.xml><?xml version="1.0" encoding="utf-8"?>
<a:theme xmlns:a="http://schemas.openxmlformats.org/drawingml/2006/main" name="ME DEP PPP-white background Sty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 power point template 2013</Template>
  <TotalTime>610</TotalTime>
  <Words>3405</Words>
  <Application>Microsoft Office PowerPoint</Application>
  <PresentationFormat>On-screen Show (4:3)</PresentationFormat>
  <Paragraphs>296</Paragraphs>
  <Slides>40</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ME DEP PPP-white background Style (2)</vt:lpstr>
      <vt:lpstr>Environmental Careers</vt:lpstr>
      <vt:lpstr>Some Environmental Careers</vt:lpstr>
      <vt:lpstr>Education Levels to Consider</vt:lpstr>
      <vt:lpstr>Zoologists/Wildlife Biologists: What do they do?</vt:lpstr>
      <vt:lpstr>Wildlife Biologist Randy Cross and “Dozer”</vt:lpstr>
      <vt:lpstr>Zoologists/Wildlife Biologists: Where do they work?</vt:lpstr>
      <vt:lpstr>Education Needed for Zoologist/Wildlife Biologist</vt:lpstr>
      <vt:lpstr>Environmental Engineers: What do they do?</vt:lpstr>
      <vt:lpstr>Environmental Engineers</vt:lpstr>
      <vt:lpstr>Environmental Engineers: Where do they work?</vt:lpstr>
      <vt:lpstr>Education Needed for Environmental Engineers</vt:lpstr>
      <vt:lpstr>Environmental Scientists:  What do they do?</vt:lpstr>
      <vt:lpstr>Environmental Scientists:  Where do they work?</vt:lpstr>
      <vt:lpstr>Education Needed for Environmental Scientists</vt:lpstr>
      <vt:lpstr>Hazardous Materials Removal Worker/Spill Response: What do they do?</vt:lpstr>
      <vt:lpstr>Maine Department of Environmental Protection  (DEP) -  Spill Response</vt:lpstr>
      <vt:lpstr>Education Needed for Hazardous Waste Removal/Spill Response Workers</vt:lpstr>
      <vt:lpstr>Emergency Responders/Spill Response</vt:lpstr>
      <vt:lpstr>Hazardous Waste and Spill Response Workers: Where do they work?</vt:lpstr>
      <vt:lpstr>Environmental Science and Protection Technicians: What do they Do?</vt:lpstr>
      <vt:lpstr>Education Needed for Environmental Science and Protection Technicians</vt:lpstr>
      <vt:lpstr>Environmental Science and Protection Technicians: Where do they work?</vt:lpstr>
      <vt:lpstr>Environmental Education: What do Teachers Do?</vt:lpstr>
      <vt:lpstr>Education Needed to become a Teacher</vt:lpstr>
      <vt:lpstr>Education</vt:lpstr>
      <vt:lpstr>Environmental Conservation and/or Non-Profit Work</vt:lpstr>
      <vt:lpstr>Environmental Conservation and/or Non-Profit Work</vt:lpstr>
      <vt:lpstr>Chemists: What do they do?</vt:lpstr>
      <vt:lpstr>Chemists: Where do they work?</vt:lpstr>
      <vt:lpstr>Education Needed to Become a Chemist</vt:lpstr>
      <vt:lpstr>Hydrologists: What do They Do?</vt:lpstr>
      <vt:lpstr>Hydrologists: Where Do They Work?</vt:lpstr>
      <vt:lpstr>Education Needed to Become A Hydrologist</vt:lpstr>
      <vt:lpstr>Geologists: What Do They Do?</vt:lpstr>
      <vt:lpstr>Geologists: Where Do They Work?</vt:lpstr>
      <vt:lpstr>Education Needed to Become a Geologist</vt:lpstr>
      <vt:lpstr>Environmental Lawyer: What Do They Do?</vt:lpstr>
      <vt:lpstr>Environmental Lawyers: Where do They Work?</vt:lpstr>
      <vt:lpstr>Education Needed for An Environmental Lawyer</vt:lpstr>
      <vt:lpstr>www.maine.gov/dep</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Flood</dc:creator>
  <cp:lastModifiedBy>Laurie Flood</cp:lastModifiedBy>
  <cp:revision>183</cp:revision>
  <cp:lastPrinted>2017-12-12T00:08:06Z</cp:lastPrinted>
  <dcterms:created xsi:type="dcterms:W3CDTF">2017-10-05T14:27:42Z</dcterms:created>
  <dcterms:modified xsi:type="dcterms:W3CDTF">2018-04-30T22:10:41Z</dcterms:modified>
</cp:coreProperties>
</file>